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sldIdLst>
    <p:sldId id="256" r:id="rId2"/>
    <p:sldId id="474" r:id="rId3"/>
    <p:sldId id="362" r:id="rId4"/>
    <p:sldId id="363" r:id="rId5"/>
    <p:sldId id="364" r:id="rId6"/>
    <p:sldId id="361" r:id="rId7"/>
    <p:sldId id="315" r:id="rId8"/>
    <p:sldId id="432" r:id="rId9"/>
    <p:sldId id="465" r:id="rId10"/>
    <p:sldId id="466" r:id="rId11"/>
    <p:sldId id="467" r:id="rId12"/>
    <p:sldId id="468" r:id="rId13"/>
    <p:sldId id="469" r:id="rId14"/>
    <p:sldId id="471" r:id="rId15"/>
    <p:sldId id="437" r:id="rId16"/>
    <p:sldId id="438" r:id="rId17"/>
    <p:sldId id="357" r:id="rId18"/>
    <p:sldId id="472" r:id="rId19"/>
    <p:sldId id="473" r:id="rId20"/>
    <p:sldId id="365" r:id="rId21"/>
    <p:sldId id="433" r:id="rId22"/>
    <p:sldId id="354" r:id="rId23"/>
    <p:sldId id="356" r:id="rId24"/>
    <p:sldId id="358" r:id="rId25"/>
    <p:sldId id="441" r:id="rId26"/>
    <p:sldId id="439" r:id="rId27"/>
    <p:sldId id="440" r:id="rId28"/>
    <p:sldId id="435" r:id="rId29"/>
    <p:sldId id="434" r:id="rId30"/>
    <p:sldId id="360" r:id="rId31"/>
    <p:sldId id="431" r:id="rId32"/>
    <p:sldId id="425" r:id="rId33"/>
    <p:sldId id="475" r:id="rId34"/>
    <p:sldId id="403" r:id="rId35"/>
    <p:sldId id="402" r:id="rId36"/>
    <p:sldId id="404" r:id="rId37"/>
    <p:sldId id="407" r:id="rId38"/>
    <p:sldId id="406" r:id="rId39"/>
    <p:sldId id="408" r:id="rId40"/>
    <p:sldId id="409" r:id="rId41"/>
    <p:sldId id="410" r:id="rId42"/>
    <p:sldId id="411" r:id="rId43"/>
    <p:sldId id="429" r:id="rId44"/>
    <p:sldId id="430" r:id="rId45"/>
    <p:sldId id="464" r:id="rId46"/>
    <p:sldId id="257" r:id="rId47"/>
    <p:sldId id="277" r:id="rId48"/>
    <p:sldId id="286" r:id="rId49"/>
    <p:sldId id="281" r:id="rId50"/>
    <p:sldId id="447" r:id="rId51"/>
    <p:sldId id="278" r:id="rId52"/>
    <p:sldId id="280" r:id="rId53"/>
    <p:sldId id="288" r:id="rId54"/>
    <p:sldId id="449" r:id="rId55"/>
    <p:sldId id="458" r:id="rId56"/>
    <p:sldId id="460" r:id="rId57"/>
    <p:sldId id="302" r:id="rId58"/>
    <p:sldId id="455" r:id="rId59"/>
    <p:sldId id="448" r:id="rId60"/>
    <p:sldId id="462" r:id="rId61"/>
    <p:sldId id="306" r:id="rId62"/>
    <p:sldId id="463" r:id="rId63"/>
  </p:sldIdLst>
  <p:sldSz cx="9144000" cy="6858000" type="screen4x3"/>
  <p:notesSz cx="6858000" cy="9144000"/>
  <p:defaultTextStyle>
    <a:defPPr>
      <a:defRPr lang="en-US"/>
    </a:defPPr>
    <a:lvl1pPr algn="l" rtl="0" fontAlgn="base">
      <a:spcBef>
        <a:spcPct val="0"/>
      </a:spcBef>
      <a:spcAft>
        <a:spcPct val="0"/>
      </a:spcAft>
      <a:defRPr sz="2800" b="1" kern="1200">
        <a:solidFill>
          <a:srgbClr val="1822CD"/>
        </a:solidFill>
        <a:latin typeface="Arial" charset="0"/>
        <a:ea typeface="+mn-ea"/>
        <a:cs typeface="+mn-cs"/>
      </a:defRPr>
    </a:lvl1pPr>
    <a:lvl2pPr marL="457200" algn="l" rtl="0" fontAlgn="base">
      <a:spcBef>
        <a:spcPct val="0"/>
      </a:spcBef>
      <a:spcAft>
        <a:spcPct val="0"/>
      </a:spcAft>
      <a:defRPr sz="2800" b="1" kern="1200">
        <a:solidFill>
          <a:srgbClr val="1822CD"/>
        </a:solidFill>
        <a:latin typeface="Arial" charset="0"/>
        <a:ea typeface="+mn-ea"/>
        <a:cs typeface="+mn-cs"/>
      </a:defRPr>
    </a:lvl2pPr>
    <a:lvl3pPr marL="914400" algn="l" rtl="0" fontAlgn="base">
      <a:spcBef>
        <a:spcPct val="0"/>
      </a:spcBef>
      <a:spcAft>
        <a:spcPct val="0"/>
      </a:spcAft>
      <a:defRPr sz="2800" b="1" kern="1200">
        <a:solidFill>
          <a:srgbClr val="1822CD"/>
        </a:solidFill>
        <a:latin typeface="Arial" charset="0"/>
        <a:ea typeface="+mn-ea"/>
        <a:cs typeface="+mn-cs"/>
      </a:defRPr>
    </a:lvl3pPr>
    <a:lvl4pPr marL="1371600" algn="l" rtl="0" fontAlgn="base">
      <a:spcBef>
        <a:spcPct val="0"/>
      </a:spcBef>
      <a:spcAft>
        <a:spcPct val="0"/>
      </a:spcAft>
      <a:defRPr sz="2800" b="1" kern="1200">
        <a:solidFill>
          <a:srgbClr val="1822CD"/>
        </a:solidFill>
        <a:latin typeface="Arial" charset="0"/>
        <a:ea typeface="+mn-ea"/>
        <a:cs typeface="+mn-cs"/>
      </a:defRPr>
    </a:lvl4pPr>
    <a:lvl5pPr marL="1828800" algn="l" rtl="0" fontAlgn="base">
      <a:spcBef>
        <a:spcPct val="0"/>
      </a:spcBef>
      <a:spcAft>
        <a:spcPct val="0"/>
      </a:spcAft>
      <a:defRPr sz="2800" b="1" kern="1200">
        <a:solidFill>
          <a:srgbClr val="1822CD"/>
        </a:solidFill>
        <a:latin typeface="Arial" charset="0"/>
        <a:ea typeface="+mn-ea"/>
        <a:cs typeface="+mn-cs"/>
      </a:defRPr>
    </a:lvl5pPr>
    <a:lvl6pPr marL="2286000" algn="l" defTabSz="914400" rtl="0" eaLnBrk="1" latinLnBrk="0" hangingPunct="1">
      <a:defRPr sz="2800" b="1" kern="1200">
        <a:solidFill>
          <a:srgbClr val="1822CD"/>
        </a:solidFill>
        <a:latin typeface="Arial" charset="0"/>
        <a:ea typeface="+mn-ea"/>
        <a:cs typeface="+mn-cs"/>
      </a:defRPr>
    </a:lvl6pPr>
    <a:lvl7pPr marL="2743200" algn="l" defTabSz="914400" rtl="0" eaLnBrk="1" latinLnBrk="0" hangingPunct="1">
      <a:defRPr sz="2800" b="1" kern="1200">
        <a:solidFill>
          <a:srgbClr val="1822CD"/>
        </a:solidFill>
        <a:latin typeface="Arial" charset="0"/>
        <a:ea typeface="+mn-ea"/>
        <a:cs typeface="+mn-cs"/>
      </a:defRPr>
    </a:lvl7pPr>
    <a:lvl8pPr marL="3200400" algn="l" defTabSz="914400" rtl="0" eaLnBrk="1" latinLnBrk="0" hangingPunct="1">
      <a:defRPr sz="2800" b="1" kern="1200">
        <a:solidFill>
          <a:srgbClr val="1822CD"/>
        </a:solidFill>
        <a:latin typeface="Arial" charset="0"/>
        <a:ea typeface="+mn-ea"/>
        <a:cs typeface="+mn-cs"/>
      </a:defRPr>
    </a:lvl8pPr>
    <a:lvl9pPr marL="3657600" algn="l" defTabSz="914400" rtl="0" eaLnBrk="1" latinLnBrk="0" hangingPunct="1">
      <a:defRPr sz="2800" b="1" kern="1200">
        <a:solidFill>
          <a:srgbClr val="1822CD"/>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D9D9D9"/>
    <a:srgbClr val="FF0066"/>
    <a:srgbClr val="FFFFFF"/>
    <a:srgbClr val="FFFF66"/>
    <a:srgbClr val="00FF00"/>
    <a:srgbClr val="ED18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8" autoAdjust="0"/>
    <p:restoredTop sz="91563" autoAdjust="0"/>
  </p:normalViewPr>
  <p:slideViewPr>
    <p:cSldViewPr showGuides="1">
      <p:cViewPr>
        <p:scale>
          <a:sx n="96" d="100"/>
          <a:sy n="96" d="100"/>
        </p:scale>
        <p:origin x="-66" y="-24"/>
      </p:cViewPr>
      <p:guideLst>
        <p:guide orient="horz" pos="1104"/>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ffectLst>
                  <a:outerShdw blurRad="38100" dist="38100" dir="2700000" algn="tl">
                    <a:srgbClr val="000000">
                      <a:alpha val="43137"/>
                    </a:srgbClr>
                  </a:outerShdw>
                </a:effectLs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ffectLst>
                  <a:outerShdw blurRad="38100" dist="38100" dir="2700000" algn="tl">
                    <a:srgbClr val="000000">
                      <a:alpha val="43137"/>
                    </a:srgbClr>
                  </a:outerShdw>
                </a:effectLst>
              </a:defRPr>
            </a:lvl1pPr>
          </a:lstStyle>
          <a:p>
            <a:pPr>
              <a:defRPr/>
            </a:pPr>
            <a:fld id="{90F27A16-FC6E-4FD0-AB7F-7193B9C00EF2}" type="datetimeFigureOut">
              <a:rPr lang="en-US"/>
              <a:pPr>
                <a:defRPr/>
              </a:pPr>
              <a:t>5/17/2013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ffectLst>
                  <a:outerShdw blurRad="38100" dist="38100" dir="2700000" algn="tl">
                    <a:srgbClr val="000000">
                      <a:alpha val="43137"/>
                    </a:srgbClr>
                  </a:outerShdw>
                </a:effectLst>
              </a:defRPr>
            </a:lvl1pPr>
          </a:lstStyle>
          <a:p>
            <a:pPr>
              <a:defRPr/>
            </a:pPr>
            <a:fld id="{41C91890-62A8-4C05-8A6F-BCF427C0CD37}" type="slidenum">
              <a:rPr lang="en-US"/>
              <a:pPr>
                <a:defRPr/>
              </a:pPr>
              <a:t>‹#›</a:t>
            </a:fld>
            <a:endParaRPr lang="en-US" dirty="0"/>
          </a:p>
        </p:txBody>
      </p:sp>
    </p:spTree>
    <p:extLst>
      <p:ext uri="{BB962C8B-B14F-4D97-AF65-F5344CB8AC3E}">
        <p14:creationId xmlns:p14="http://schemas.microsoft.com/office/powerpoint/2010/main" val="19226202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defRPr/>
            </a:pPr>
            <a:fld id="{70F4880A-FD17-497E-9605-CCE668FDDD1D}" type="slidenum">
              <a:rPr lang="en-US" sz="1200" b="0">
                <a:solidFill>
                  <a:schemeClr val="tx1"/>
                </a:solidFill>
                <a:latin typeface="Times" pitchFamily="18" charset="0"/>
              </a:rPr>
              <a:pPr>
                <a:defRPr/>
              </a:pPr>
              <a:t>5</a:t>
            </a:fld>
            <a:endParaRPr lang="en-US" sz="1200" b="0" dirty="0">
              <a:solidFill>
                <a:schemeClr val="tx1"/>
              </a:solidFill>
              <a:latin typeface="Times" pitchFamily="18" charset="0"/>
            </a:endParaRPr>
          </a:p>
        </p:txBody>
      </p:sp>
      <p:sp>
        <p:nvSpPr>
          <p:cNvPr id="6656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Pictures below show adult insect on left feeding on pollen</a:t>
            </a:r>
          </a:p>
          <a:p>
            <a:pPr eaLnBrk="1" hangingPunct="1">
              <a:spcBef>
                <a:spcPct val="0"/>
              </a:spcBef>
            </a:pPr>
            <a:r>
              <a:rPr lang="en-US" smtClean="0"/>
              <a:t>and nectar and their larvae on right killing pests.</a:t>
            </a:r>
          </a:p>
          <a:p>
            <a:pPr eaLnBrk="1" hangingPunct="1">
              <a:spcBef>
                <a:spcPct val="0"/>
              </a:spcBef>
            </a:pPr>
            <a:endParaRPr lang="en-US" smtClean="0"/>
          </a:p>
        </p:txBody>
      </p:sp>
      <p:sp>
        <p:nvSpPr>
          <p:cNvPr id="890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lgn="r">
              <a:defRPr/>
            </a:pPr>
            <a:fld id="{E1D9CF84-24B0-4E01-9CE3-6D899F0BFD74}" type="slidenum">
              <a:rPr lang="en-US" sz="1200" b="0">
                <a:solidFill>
                  <a:schemeClr val="tx1"/>
                </a:solidFill>
                <a:effectLst>
                  <a:outerShdw blurRad="38100" dist="38100" dir="2700000" algn="tl">
                    <a:srgbClr val="000000">
                      <a:alpha val="43137"/>
                    </a:srgbClr>
                  </a:outerShdw>
                </a:effectLst>
                <a:ea typeface="MS PGothic" pitchFamily="34" charset="-128"/>
              </a:rPr>
              <a:pPr algn="r">
                <a:defRPr/>
              </a:pPr>
              <a:t>5</a:t>
            </a:fld>
            <a:endParaRPr lang="en-US" sz="1200" b="0" dirty="0">
              <a:solidFill>
                <a:schemeClr val="tx1"/>
              </a:solidFill>
              <a:effectLst>
                <a:outerShdw blurRad="38100" dist="38100" dir="2700000" algn="tl">
                  <a:srgbClr val="000000">
                    <a:alpha val="43137"/>
                  </a:srgbClr>
                </a:outerShdw>
              </a:effectLst>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34F69BCA-7C66-40C5-9E3A-B8461AF85122}" type="slidenum">
              <a:rPr lang="en-US" smtClean="0"/>
              <a:pPr>
                <a:defRPr/>
              </a:pPr>
              <a:t>29</a:t>
            </a:fld>
            <a:endParaRPr lang="en-US" dirty="0" smtClean="0"/>
          </a:p>
        </p:txBody>
      </p:sp>
      <p:sp>
        <p:nvSpPr>
          <p:cNvPr id="532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CD8F3D89-EEE1-42D9-982B-ECB56EFF51EB}" type="slidenum">
              <a:rPr lang="en-US" sz="1200" smtClean="0">
                <a:effectLst>
                  <a:outerShdw blurRad="38100" dist="38100" dir="2700000" algn="tl">
                    <a:srgbClr val="000000">
                      <a:alpha val="43137"/>
                    </a:srgbClr>
                  </a:outerShdw>
                </a:effectLst>
                <a:latin typeface="Arial" charset="0"/>
              </a:rPr>
              <a:pPr algn="r">
                <a:defRPr/>
              </a:pPr>
              <a:t>29</a:t>
            </a:fld>
            <a:endParaRPr lang="en-US" sz="1200" dirty="0" smtClean="0">
              <a:effectLst>
                <a:outerShdw blurRad="38100" dist="38100" dir="2700000" algn="tl">
                  <a:srgbClr val="000000">
                    <a:alpha val="43137"/>
                  </a:srgbClr>
                </a:outerShdw>
              </a:effectLst>
              <a:latin typeface="Arial" charset="0"/>
            </a:endParaRPr>
          </a:p>
        </p:txBody>
      </p:sp>
      <p:sp>
        <p:nvSpPr>
          <p:cNvPr id="7578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325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F57DB000-AE8C-43D7-9DDB-37977E40CA0E}" type="slidenum">
              <a:rPr lang="en-US" sz="1200" smtClean="0">
                <a:effectLst>
                  <a:outerShdw blurRad="38100" dist="38100" dir="2700000" algn="tl">
                    <a:srgbClr val="000000">
                      <a:alpha val="43137"/>
                    </a:srgbClr>
                  </a:outerShdw>
                </a:effectLst>
                <a:latin typeface="Arial" charset="0"/>
              </a:rPr>
              <a:pPr algn="r">
                <a:defRPr/>
              </a:pPr>
              <a:t>29</a:t>
            </a:fld>
            <a:endParaRPr lang="en-US" sz="1200" dirty="0" smtClean="0">
              <a:effectLst>
                <a:outerShdw blurRad="38100" dist="38100" dir="2700000" algn="tl">
                  <a:srgbClr val="000000">
                    <a:alpha val="43137"/>
                  </a:srgbClr>
                </a:outerShdw>
              </a:effectLst>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4852" indent="-282635" eaLnBrk="0" hangingPunct="0">
              <a:defRPr>
                <a:solidFill>
                  <a:schemeClr val="tx1"/>
                </a:solidFill>
                <a:latin typeface="Arial" charset="0"/>
                <a:cs typeface="Arial" charset="0"/>
              </a:defRPr>
            </a:lvl2pPr>
            <a:lvl3pPr marL="1130541" indent="-226108" eaLnBrk="0" hangingPunct="0">
              <a:defRPr>
                <a:solidFill>
                  <a:schemeClr val="tx1"/>
                </a:solidFill>
                <a:latin typeface="Arial" charset="0"/>
                <a:cs typeface="Arial" charset="0"/>
              </a:defRPr>
            </a:lvl3pPr>
            <a:lvl4pPr marL="1582758" indent="-226108" eaLnBrk="0" hangingPunct="0">
              <a:defRPr>
                <a:solidFill>
                  <a:schemeClr val="tx1"/>
                </a:solidFill>
                <a:latin typeface="Arial" charset="0"/>
                <a:cs typeface="Arial" charset="0"/>
              </a:defRPr>
            </a:lvl4pPr>
            <a:lvl5pPr marL="2034974" indent="-226108" eaLnBrk="0" hangingPunct="0">
              <a:defRPr>
                <a:solidFill>
                  <a:schemeClr val="tx1"/>
                </a:solidFill>
                <a:latin typeface="Arial" charset="0"/>
                <a:cs typeface="Arial" charset="0"/>
              </a:defRPr>
            </a:lvl5pPr>
            <a:lvl6pPr marL="2487191" indent="-226108" eaLnBrk="0" fontAlgn="base" hangingPunct="0">
              <a:spcBef>
                <a:spcPct val="0"/>
              </a:spcBef>
              <a:spcAft>
                <a:spcPct val="0"/>
              </a:spcAft>
              <a:defRPr>
                <a:solidFill>
                  <a:schemeClr val="tx1"/>
                </a:solidFill>
                <a:latin typeface="Arial" charset="0"/>
                <a:cs typeface="Arial" charset="0"/>
              </a:defRPr>
            </a:lvl6pPr>
            <a:lvl7pPr marL="2939407" indent="-226108" eaLnBrk="0" fontAlgn="base" hangingPunct="0">
              <a:spcBef>
                <a:spcPct val="0"/>
              </a:spcBef>
              <a:spcAft>
                <a:spcPct val="0"/>
              </a:spcAft>
              <a:defRPr>
                <a:solidFill>
                  <a:schemeClr val="tx1"/>
                </a:solidFill>
                <a:latin typeface="Arial" charset="0"/>
                <a:cs typeface="Arial" charset="0"/>
              </a:defRPr>
            </a:lvl7pPr>
            <a:lvl8pPr marL="3391624" indent="-226108" eaLnBrk="0" fontAlgn="base" hangingPunct="0">
              <a:spcBef>
                <a:spcPct val="0"/>
              </a:spcBef>
              <a:spcAft>
                <a:spcPct val="0"/>
              </a:spcAft>
              <a:defRPr>
                <a:solidFill>
                  <a:schemeClr val="tx1"/>
                </a:solidFill>
                <a:latin typeface="Arial" charset="0"/>
                <a:cs typeface="Arial" charset="0"/>
              </a:defRPr>
            </a:lvl8pPr>
            <a:lvl9pPr marL="3843840" indent="-226108" eaLnBrk="0" fontAlgn="base" hangingPunct="0">
              <a:spcBef>
                <a:spcPct val="0"/>
              </a:spcBef>
              <a:spcAft>
                <a:spcPct val="0"/>
              </a:spcAft>
              <a:defRPr>
                <a:solidFill>
                  <a:schemeClr val="tx1"/>
                </a:solidFill>
                <a:latin typeface="Arial" charset="0"/>
                <a:cs typeface="Arial" charset="0"/>
              </a:defRPr>
            </a:lvl9pPr>
          </a:lstStyle>
          <a:p>
            <a:pPr eaLnBrk="1" hangingPunct="1">
              <a:defRPr/>
            </a:pPr>
            <a:fld id="{4A73775C-6656-4DB2-9CEA-76FA1F6DAA89}" type="slidenum">
              <a:rPr lang="en-US" smtClean="0"/>
              <a:pPr eaLnBrk="1" hangingPunct="1">
                <a:defRPr/>
              </a:pPr>
              <a:t>30</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5C18DBE-FEE0-4B89-807A-701F5A01ADA3}" type="slidenum">
              <a:rPr lang="en-US" smtClean="0"/>
              <a:pPr>
                <a:defRPr/>
              </a:pPr>
              <a:t>14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Mimics acetocoline transmitters bind and stay on receptors more readily causing a continuous firing of nicotinic receptors </a:t>
            </a:r>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4852" indent="-282635" eaLnBrk="0" hangingPunct="0">
              <a:defRPr>
                <a:solidFill>
                  <a:schemeClr val="tx1"/>
                </a:solidFill>
                <a:latin typeface="Arial" charset="0"/>
                <a:cs typeface="Arial" charset="0"/>
              </a:defRPr>
            </a:lvl2pPr>
            <a:lvl3pPr marL="1130541" indent="-226108" eaLnBrk="0" hangingPunct="0">
              <a:defRPr>
                <a:solidFill>
                  <a:schemeClr val="tx1"/>
                </a:solidFill>
                <a:latin typeface="Arial" charset="0"/>
                <a:cs typeface="Arial" charset="0"/>
              </a:defRPr>
            </a:lvl3pPr>
            <a:lvl4pPr marL="1582758" indent="-226108" eaLnBrk="0" hangingPunct="0">
              <a:defRPr>
                <a:solidFill>
                  <a:schemeClr val="tx1"/>
                </a:solidFill>
                <a:latin typeface="Arial" charset="0"/>
                <a:cs typeface="Arial" charset="0"/>
              </a:defRPr>
            </a:lvl4pPr>
            <a:lvl5pPr marL="2034974" indent="-226108" eaLnBrk="0" hangingPunct="0">
              <a:defRPr>
                <a:solidFill>
                  <a:schemeClr val="tx1"/>
                </a:solidFill>
                <a:latin typeface="Arial" charset="0"/>
                <a:cs typeface="Arial" charset="0"/>
              </a:defRPr>
            </a:lvl5pPr>
            <a:lvl6pPr marL="2487191" indent="-226108" eaLnBrk="0" fontAlgn="base" hangingPunct="0">
              <a:spcBef>
                <a:spcPct val="0"/>
              </a:spcBef>
              <a:spcAft>
                <a:spcPct val="0"/>
              </a:spcAft>
              <a:defRPr>
                <a:solidFill>
                  <a:schemeClr val="tx1"/>
                </a:solidFill>
                <a:latin typeface="Arial" charset="0"/>
                <a:cs typeface="Arial" charset="0"/>
              </a:defRPr>
            </a:lvl6pPr>
            <a:lvl7pPr marL="2939407" indent="-226108" eaLnBrk="0" fontAlgn="base" hangingPunct="0">
              <a:spcBef>
                <a:spcPct val="0"/>
              </a:spcBef>
              <a:spcAft>
                <a:spcPct val="0"/>
              </a:spcAft>
              <a:defRPr>
                <a:solidFill>
                  <a:schemeClr val="tx1"/>
                </a:solidFill>
                <a:latin typeface="Arial" charset="0"/>
                <a:cs typeface="Arial" charset="0"/>
              </a:defRPr>
            </a:lvl7pPr>
            <a:lvl8pPr marL="3391624" indent="-226108" eaLnBrk="0" fontAlgn="base" hangingPunct="0">
              <a:spcBef>
                <a:spcPct val="0"/>
              </a:spcBef>
              <a:spcAft>
                <a:spcPct val="0"/>
              </a:spcAft>
              <a:defRPr>
                <a:solidFill>
                  <a:schemeClr val="tx1"/>
                </a:solidFill>
                <a:latin typeface="Arial" charset="0"/>
                <a:cs typeface="Arial" charset="0"/>
              </a:defRPr>
            </a:lvl8pPr>
            <a:lvl9pPr marL="3843840" indent="-226108" eaLnBrk="0" fontAlgn="base" hangingPunct="0">
              <a:spcBef>
                <a:spcPct val="0"/>
              </a:spcBef>
              <a:spcAft>
                <a:spcPct val="0"/>
              </a:spcAft>
              <a:defRPr>
                <a:solidFill>
                  <a:schemeClr val="tx1"/>
                </a:solidFill>
                <a:latin typeface="Arial" charset="0"/>
                <a:cs typeface="Arial" charset="0"/>
              </a:defRPr>
            </a:lvl9pPr>
          </a:lstStyle>
          <a:p>
            <a:pPr eaLnBrk="1" hangingPunct="1">
              <a:defRPr/>
            </a:pPr>
            <a:fld id="{87659900-CC11-4A65-BC24-6D2555D2EDDA}" type="slidenum">
              <a:rPr lang="en-US" smtClean="0"/>
              <a:pPr eaLnBrk="1" hangingPunct="1">
                <a:defRPr/>
              </a:pPr>
              <a:t>17</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Neonicotinoids replacing Organophosphates and Pyrethroids</a:t>
            </a:r>
          </a:p>
          <a:p>
            <a:pPr eaLnBrk="1" hangingPunct="1">
              <a:spcBef>
                <a:spcPct val="0"/>
              </a:spcBef>
            </a:pPr>
            <a:r>
              <a:rPr lang="en-US" smtClean="0"/>
              <a:t>Can be applied via soil drench granularly foliar spray direct injection or seed coating... This variety of methods helps limit no target effects </a:t>
            </a:r>
          </a:p>
          <a:p>
            <a:pPr eaLnBrk="1" hangingPunct="1">
              <a:spcBef>
                <a:spcPct val="0"/>
              </a:spcBef>
            </a:pPr>
            <a:r>
              <a:rPr lang="en-US" smtClean="0"/>
              <a:t>Imidacloprid started to become used in US in 1994</a:t>
            </a:r>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4852" indent="-282635" eaLnBrk="0" hangingPunct="0">
              <a:defRPr>
                <a:solidFill>
                  <a:schemeClr val="tx1"/>
                </a:solidFill>
                <a:latin typeface="Arial" charset="0"/>
                <a:cs typeface="Arial" charset="0"/>
              </a:defRPr>
            </a:lvl2pPr>
            <a:lvl3pPr marL="1130541" indent="-226108" eaLnBrk="0" hangingPunct="0">
              <a:defRPr>
                <a:solidFill>
                  <a:schemeClr val="tx1"/>
                </a:solidFill>
                <a:latin typeface="Arial" charset="0"/>
                <a:cs typeface="Arial" charset="0"/>
              </a:defRPr>
            </a:lvl3pPr>
            <a:lvl4pPr marL="1582758" indent="-226108" eaLnBrk="0" hangingPunct="0">
              <a:defRPr>
                <a:solidFill>
                  <a:schemeClr val="tx1"/>
                </a:solidFill>
                <a:latin typeface="Arial" charset="0"/>
                <a:cs typeface="Arial" charset="0"/>
              </a:defRPr>
            </a:lvl4pPr>
            <a:lvl5pPr marL="2034974" indent="-226108" eaLnBrk="0" hangingPunct="0">
              <a:defRPr>
                <a:solidFill>
                  <a:schemeClr val="tx1"/>
                </a:solidFill>
                <a:latin typeface="Arial" charset="0"/>
                <a:cs typeface="Arial" charset="0"/>
              </a:defRPr>
            </a:lvl5pPr>
            <a:lvl6pPr marL="2487191" indent="-226108" eaLnBrk="0" fontAlgn="base" hangingPunct="0">
              <a:spcBef>
                <a:spcPct val="0"/>
              </a:spcBef>
              <a:spcAft>
                <a:spcPct val="0"/>
              </a:spcAft>
              <a:defRPr>
                <a:solidFill>
                  <a:schemeClr val="tx1"/>
                </a:solidFill>
                <a:latin typeface="Arial" charset="0"/>
                <a:cs typeface="Arial" charset="0"/>
              </a:defRPr>
            </a:lvl6pPr>
            <a:lvl7pPr marL="2939407" indent="-226108" eaLnBrk="0" fontAlgn="base" hangingPunct="0">
              <a:spcBef>
                <a:spcPct val="0"/>
              </a:spcBef>
              <a:spcAft>
                <a:spcPct val="0"/>
              </a:spcAft>
              <a:defRPr>
                <a:solidFill>
                  <a:schemeClr val="tx1"/>
                </a:solidFill>
                <a:latin typeface="Arial" charset="0"/>
                <a:cs typeface="Arial" charset="0"/>
              </a:defRPr>
            </a:lvl7pPr>
            <a:lvl8pPr marL="3391624" indent="-226108" eaLnBrk="0" fontAlgn="base" hangingPunct="0">
              <a:spcBef>
                <a:spcPct val="0"/>
              </a:spcBef>
              <a:spcAft>
                <a:spcPct val="0"/>
              </a:spcAft>
              <a:defRPr>
                <a:solidFill>
                  <a:schemeClr val="tx1"/>
                </a:solidFill>
                <a:latin typeface="Arial" charset="0"/>
                <a:cs typeface="Arial" charset="0"/>
              </a:defRPr>
            </a:lvl8pPr>
            <a:lvl9pPr marL="3843840" indent="-226108" eaLnBrk="0" fontAlgn="base" hangingPunct="0">
              <a:spcBef>
                <a:spcPct val="0"/>
              </a:spcBef>
              <a:spcAft>
                <a:spcPct val="0"/>
              </a:spcAft>
              <a:defRPr>
                <a:solidFill>
                  <a:schemeClr val="tx1"/>
                </a:solidFill>
                <a:latin typeface="Arial" charset="0"/>
                <a:cs typeface="Arial" charset="0"/>
              </a:defRPr>
            </a:lvl9pPr>
          </a:lstStyle>
          <a:p>
            <a:pPr eaLnBrk="1" hangingPunct="1">
              <a:defRPr/>
            </a:pPr>
            <a:fld id="{781631C1-2B44-44C2-B15F-18F33E5A1D4F}" type="slidenum">
              <a:rPr lang="en-US" smtClean="0"/>
              <a:pPr eaLnBrk="1" hangingPunct="1">
                <a:defRPr/>
              </a:pPr>
              <a:t>19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defRPr/>
            </a:pPr>
            <a:fld id="{D9066BBE-E4ED-4DB3-8DEE-6234994B8AB1}" type="slidenum">
              <a:rPr lang="en-US" sz="1200" b="0">
                <a:solidFill>
                  <a:schemeClr val="tx1"/>
                </a:solidFill>
                <a:latin typeface="Times" pitchFamily="18" charset="0"/>
              </a:rPr>
              <a:pPr>
                <a:defRPr/>
              </a:pPr>
              <a:t>20</a:t>
            </a:fld>
            <a:endParaRPr lang="en-US" sz="1200" b="0" dirty="0">
              <a:solidFill>
                <a:schemeClr val="tx1"/>
              </a:solidFill>
              <a:latin typeface="Times" pitchFamily="18" charset="0"/>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lgn="r">
              <a:defRPr/>
            </a:pPr>
            <a:fld id="{1ACB897D-5424-4869-B211-6E376A05D418}" type="slidenum">
              <a:rPr lang="en-US" sz="1200" b="0">
                <a:solidFill>
                  <a:schemeClr val="tx1"/>
                </a:solidFill>
                <a:effectLst>
                  <a:outerShdw blurRad="38100" dist="38100" dir="2700000" algn="tl">
                    <a:srgbClr val="000000">
                      <a:alpha val="43137"/>
                    </a:srgbClr>
                  </a:outerShdw>
                </a:effectLst>
              </a:rPr>
              <a:pPr algn="r">
                <a:defRPr/>
              </a:pPr>
              <a:t>20</a:t>
            </a:fld>
            <a:endParaRPr lang="en-US" sz="1200" b="0" dirty="0">
              <a:solidFill>
                <a:schemeClr val="tx1"/>
              </a:solidFill>
              <a:effectLst>
                <a:outerShdw blurRad="38100" dist="38100" dir="2700000" algn="tl">
                  <a:srgbClr val="000000">
                    <a:alpha val="43137"/>
                  </a:srgbClr>
                </a:outerShdw>
              </a:effectLst>
            </a:endParaRPr>
          </a:p>
        </p:txBody>
      </p:sp>
      <p:sp>
        <p:nvSpPr>
          <p:cNvPr id="9011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lgn="r">
              <a:defRPr/>
            </a:pPr>
            <a:fld id="{3B0994AB-DD3F-480E-B44A-BDDA203E85C1}" type="slidenum">
              <a:rPr lang="en-US" sz="1200" b="0">
                <a:solidFill>
                  <a:schemeClr val="tx1"/>
                </a:solidFill>
                <a:effectLst>
                  <a:outerShdw blurRad="38100" dist="38100" dir="2700000" algn="tl">
                    <a:srgbClr val="000000">
                      <a:alpha val="43137"/>
                    </a:srgbClr>
                  </a:outerShdw>
                </a:effectLst>
              </a:rPr>
              <a:pPr algn="r">
                <a:defRPr/>
              </a:pPr>
              <a:t>20</a:t>
            </a:fld>
            <a:endParaRPr lang="en-US" sz="1200" b="0" dirty="0">
              <a:solidFill>
                <a:schemeClr val="tx1"/>
              </a:solidFill>
              <a:effectLst>
                <a:outerShdw blurRad="38100" dist="38100" dir="2700000" algn="tl">
                  <a:srgbClr val="000000">
                    <a:alpha val="43137"/>
                  </a:srgbClr>
                </a:outerShdw>
              </a:effectLst>
            </a:endParaRPr>
          </a:p>
        </p:txBody>
      </p:sp>
      <p:sp>
        <p:nvSpPr>
          <p:cNvPr id="706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B8C383BE-0398-452D-A22E-95D56E400304}" type="slidenum">
              <a:rPr lang="en-US" smtClean="0"/>
              <a:pPr>
                <a:defRPr/>
              </a:pPr>
              <a:t>21</a:t>
            </a:fld>
            <a:endParaRPr lang="en-US" dirty="0" smtClean="0"/>
          </a:p>
        </p:txBody>
      </p:sp>
      <p:sp>
        <p:nvSpPr>
          <p:cNvPr id="471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94CFC0D4-500D-41CF-9BB2-6635F7359A99}" type="slidenum">
              <a:rPr lang="en-US" sz="1200" smtClean="0">
                <a:effectLst>
                  <a:outerShdw blurRad="38100" dist="38100" dir="2700000" algn="tl">
                    <a:srgbClr val="000000">
                      <a:alpha val="43137"/>
                    </a:srgbClr>
                  </a:outerShdw>
                </a:effectLst>
                <a:latin typeface="Arial" charset="0"/>
              </a:rPr>
              <a:pPr algn="r">
                <a:defRPr/>
              </a:pPr>
              <a:t>21</a:t>
            </a:fld>
            <a:endParaRPr lang="en-US" sz="1200" dirty="0" smtClean="0">
              <a:effectLst>
                <a:outerShdw blurRad="38100" dist="38100" dir="2700000" algn="tl">
                  <a:srgbClr val="000000">
                    <a:alpha val="43137"/>
                  </a:srgbClr>
                </a:outerShdw>
              </a:effectLst>
              <a:latin typeface="Arial" charset="0"/>
            </a:endParaRPr>
          </a:p>
        </p:txBody>
      </p:sp>
      <p:sp>
        <p:nvSpPr>
          <p:cNvPr id="4710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2342002F-909C-4385-807F-1BE02E183831}" type="slidenum">
              <a:rPr lang="en-US" sz="1200" smtClean="0">
                <a:effectLst>
                  <a:outerShdw blurRad="38100" dist="38100" dir="2700000" algn="tl">
                    <a:srgbClr val="000000">
                      <a:alpha val="43137"/>
                    </a:srgbClr>
                  </a:outerShdw>
                </a:effectLst>
                <a:latin typeface="Arial" charset="0"/>
              </a:rPr>
              <a:pPr algn="r">
                <a:defRPr/>
              </a:pPr>
              <a:t>21</a:t>
            </a:fld>
            <a:endParaRPr lang="en-US" sz="1200" dirty="0" smtClean="0">
              <a:effectLst>
                <a:outerShdw blurRad="38100" dist="38100" dir="2700000" algn="tl">
                  <a:srgbClr val="000000">
                    <a:alpha val="43137"/>
                  </a:srgbClr>
                </a:outerShdw>
              </a:effectLst>
              <a:latin typeface="Arial" charset="0"/>
            </a:endParaRPr>
          </a:p>
        </p:txBody>
      </p:sp>
      <p:sp>
        <p:nvSpPr>
          <p:cNvPr id="716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Study based off</a:t>
            </a:r>
          </a:p>
          <a:p>
            <a:pPr eaLnBrk="1" hangingPunct="1">
              <a:spcBef>
                <a:spcPct val="0"/>
              </a:spcBef>
            </a:pPr>
            <a:endParaRPr lang="en-US" smtClean="0"/>
          </a:p>
          <a:p>
            <a:pPr eaLnBrk="1" hangingPunct="1">
              <a:spcBef>
                <a:spcPct val="0"/>
              </a:spcBef>
            </a:pPr>
            <a:r>
              <a:rPr lang="en-US" smtClean="0"/>
              <a:t>April 29 2011 environmental and beekeeper associations went to Bayer’s shareholder meeting to demand a recall of neonicotinoid insecticides.</a:t>
            </a:r>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4852" indent="-282635" eaLnBrk="0" hangingPunct="0">
              <a:defRPr>
                <a:solidFill>
                  <a:schemeClr val="tx1"/>
                </a:solidFill>
                <a:latin typeface="Arial" charset="0"/>
                <a:cs typeface="Arial" charset="0"/>
              </a:defRPr>
            </a:lvl2pPr>
            <a:lvl3pPr marL="1130541" indent="-226108" eaLnBrk="0" hangingPunct="0">
              <a:defRPr>
                <a:solidFill>
                  <a:schemeClr val="tx1"/>
                </a:solidFill>
                <a:latin typeface="Arial" charset="0"/>
                <a:cs typeface="Arial" charset="0"/>
              </a:defRPr>
            </a:lvl3pPr>
            <a:lvl4pPr marL="1582758" indent="-226108" eaLnBrk="0" hangingPunct="0">
              <a:defRPr>
                <a:solidFill>
                  <a:schemeClr val="tx1"/>
                </a:solidFill>
                <a:latin typeface="Arial" charset="0"/>
                <a:cs typeface="Arial" charset="0"/>
              </a:defRPr>
            </a:lvl4pPr>
            <a:lvl5pPr marL="2034974" indent="-226108" eaLnBrk="0" hangingPunct="0">
              <a:defRPr>
                <a:solidFill>
                  <a:schemeClr val="tx1"/>
                </a:solidFill>
                <a:latin typeface="Arial" charset="0"/>
                <a:cs typeface="Arial" charset="0"/>
              </a:defRPr>
            </a:lvl5pPr>
            <a:lvl6pPr marL="2487191" indent="-226108" eaLnBrk="0" fontAlgn="base" hangingPunct="0">
              <a:spcBef>
                <a:spcPct val="0"/>
              </a:spcBef>
              <a:spcAft>
                <a:spcPct val="0"/>
              </a:spcAft>
              <a:defRPr>
                <a:solidFill>
                  <a:schemeClr val="tx1"/>
                </a:solidFill>
                <a:latin typeface="Arial" charset="0"/>
                <a:cs typeface="Arial" charset="0"/>
              </a:defRPr>
            </a:lvl6pPr>
            <a:lvl7pPr marL="2939407" indent="-226108" eaLnBrk="0" fontAlgn="base" hangingPunct="0">
              <a:spcBef>
                <a:spcPct val="0"/>
              </a:spcBef>
              <a:spcAft>
                <a:spcPct val="0"/>
              </a:spcAft>
              <a:defRPr>
                <a:solidFill>
                  <a:schemeClr val="tx1"/>
                </a:solidFill>
                <a:latin typeface="Arial" charset="0"/>
                <a:cs typeface="Arial" charset="0"/>
              </a:defRPr>
            </a:lvl7pPr>
            <a:lvl8pPr marL="3391624" indent="-226108" eaLnBrk="0" fontAlgn="base" hangingPunct="0">
              <a:spcBef>
                <a:spcPct val="0"/>
              </a:spcBef>
              <a:spcAft>
                <a:spcPct val="0"/>
              </a:spcAft>
              <a:defRPr>
                <a:solidFill>
                  <a:schemeClr val="tx1"/>
                </a:solidFill>
                <a:latin typeface="Arial" charset="0"/>
                <a:cs typeface="Arial" charset="0"/>
              </a:defRPr>
            </a:lvl8pPr>
            <a:lvl9pPr marL="3843840" indent="-226108" eaLnBrk="0" fontAlgn="base" hangingPunct="0">
              <a:spcBef>
                <a:spcPct val="0"/>
              </a:spcBef>
              <a:spcAft>
                <a:spcPct val="0"/>
              </a:spcAft>
              <a:defRPr>
                <a:solidFill>
                  <a:schemeClr val="tx1"/>
                </a:solidFill>
                <a:latin typeface="Arial" charset="0"/>
                <a:cs typeface="Arial" charset="0"/>
              </a:defRPr>
            </a:lvl9pPr>
          </a:lstStyle>
          <a:p>
            <a:pPr eaLnBrk="1" hangingPunct="1">
              <a:defRPr/>
            </a:pPr>
            <a:fld id="{B287EF8B-CCB4-4AA2-9387-5F78ADCABC73}" type="slidenum">
              <a:rPr lang="en-US" smtClean="0"/>
              <a:pPr eaLnBrk="1" hangingPunct="1">
                <a:defRPr/>
              </a:pPr>
              <a:t>22</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round</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4852" indent="-282635" eaLnBrk="0" hangingPunct="0">
              <a:defRPr>
                <a:solidFill>
                  <a:schemeClr val="tx1"/>
                </a:solidFill>
                <a:latin typeface="Arial" charset="0"/>
                <a:cs typeface="Arial" charset="0"/>
              </a:defRPr>
            </a:lvl2pPr>
            <a:lvl3pPr marL="1130541" indent="-226108" eaLnBrk="0" hangingPunct="0">
              <a:defRPr>
                <a:solidFill>
                  <a:schemeClr val="tx1"/>
                </a:solidFill>
                <a:latin typeface="Arial" charset="0"/>
                <a:cs typeface="Arial" charset="0"/>
              </a:defRPr>
            </a:lvl3pPr>
            <a:lvl4pPr marL="1582758" indent="-226108" eaLnBrk="0" hangingPunct="0">
              <a:defRPr>
                <a:solidFill>
                  <a:schemeClr val="tx1"/>
                </a:solidFill>
                <a:latin typeface="Arial" charset="0"/>
                <a:cs typeface="Arial" charset="0"/>
              </a:defRPr>
            </a:lvl4pPr>
            <a:lvl5pPr marL="2034974" indent="-226108" eaLnBrk="0" hangingPunct="0">
              <a:defRPr>
                <a:solidFill>
                  <a:schemeClr val="tx1"/>
                </a:solidFill>
                <a:latin typeface="Arial" charset="0"/>
                <a:cs typeface="Arial" charset="0"/>
              </a:defRPr>
            </a:lvl5pPr>
            <a:lvl6pPr marL="2487191" indent="-226108" eaLnBrk="0" fontAlgn="base" hangingPunct="0">
              <a:spcBef>
                <a:spcPct val="0"/>
              </a:spcBef>
              <a:spcAft>
                <a:spcPct val="0"/>
              </a:spcAft>
              <a:defRPr>
                <a:solidFill>
                  <a:schemeClr val="tx1"/>
                </a:solidFill>
                <a:latin typeface="Arial" charset="0"/>
                <a:cs typeface="Arial" charset="0"/>
              </a:defRPr>
            </a:lvl6pPr>
            <a:lvl7pPr marL="2939407" indent="-226108" eaLnBrk="0" fontAlgn="base" hangingPunct="0">
              <a:spcBef>
                <a:spcPct val="0"/>
              </a:spcBef>
              <a:spcAft>
                <a:spcPct val="0"/>
              </a:spcAft>
              <a:defRPr>
                <a:solidFill>
                  <a:schemeClr val="tx1"/>
                </a:solidFill>
                <a:latin typeface="Arial" charset="0"/>
                <a:cs typeface="Arial" charset="0"/>
              </a:defRPr>
            </a:lvl7pPr>
            <a:lvl8pPr marL="3391624" indent="-226108" eaLnBrk="0" fontAlgn="base" hangingPunct="0">
              <a:spcBef>
                <a:spcPct val="0"/>
              </a:spcBef>
              <a:spcAft>
                <a:spcPct val="0"/>
              </a:spcAft>
              <a:defRPr>
                <a:solidFill>
                  <a:schemeClr val="tx1"/>
                </a:solidFill>
                <a:latin typeface="Arial" charset="0"/>
                <a:cs typeface="Arial" charset="0"/>
              </a:defRPr>
            </a:lvl8pPr>
            <a:lvl9pPr marL="3843840" indent="-226108" eaLnBrk="0" fontAlgn="base" hangingPunct="0">
              <a:spcBef>
                <a:spcPct val="0"/>
              </a:spcBef>
              <a:spcAft>
                <a:spcPct val="0"/>
              </a:spcAft>
              <a:defRPr>
                <a:solidFill>
                  <a:schemeClr val="tx1"/>
                </a:solidFill>
                <a:latin typeface="Arial" charset="0"/>
                <a:cs typeface="Arial" charset="0"/>
              </a:defRPr>
            </a:lvl9pPr>
          </a:lstStyle>
          <a:p>
            <a:pPr eaLnBrk="1" hangingPunct="1">
              <a:defRPr/>
            </a:pPr>
            <a:fld id="{847C4573-3271-4C91-BD9C-07902B386839}" type="slidenum">
              <a:rPr lang="en-US" smtClean="0"/>
              <a:pPr eaLnBrk="1" hangingPunct="1">
                <a:defRPr/>
              </a:pPr>
              <a:t>23</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7B492845-6E7A-454E-8A75-D75D7B65753C}" type="slidenum">
              <a:rPr lang="en-US" smtClean="0"/>
              <a:pPr>
                <a:defRPr/>
              </a:pPr>
              <a:t>28</a:t>
            </a:fld>
            <a:endParaRPr lang="en-US" dirty="0" smtClean="0"/>
          </a:p>
        </p:txBody>
      </p:sp>
      <p:sp>
        <p:nvSpPr>
          <p:cNvPr id="542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D2DE3B26-9C95-4BD5-87FB-59B5218A6832}" type="slidenum">
              <a:rPr lang="en-US" sz="1200" smtClean="0">
                <a:effectLst>
                  <a:outerShdw blurRad="38100" dist="38100" dir="2700000" algn="tl">
                    <a:srgbClr val="000000">
                      <a:alpha val="43137"/>
                    </a:srgbClr>
                  </a:outerShdw>
                </a:effectLst>
                <a:latin typeface="Arial" charset="0"/>
              </a:rPr>
              <a:pPr algn="r">
                <a:defRPr/>
              </a:pPr>
              <a:t>28</a:t>
            </a:fld>
            <a:endParaRPr lang="en-US" sz="1200" dirty="0" smtClean="0">
              <a:effectLst>
                <a:outerShdw blurRad="38100" dist="38100" dir="2700000" algn="tl">
                  <a:srgbClr val="000000">
                    <a:alpha val="43137"/>
                  </a:srgbClr>
                </a:outerShdw>
              </a:effectLst>
              <a:latin typeface="Arial" charset="0"/>
            </a:endParaRPr>
          </a:p>
        </p:txBody>
      </p:sp>
      <p:sp>
        <p:nvSpPr>
          <p:cNvPr id="747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E85DE-3ED4-4BA3-856B-EC872D8FB28F}" type="slidenum">
              <a:rPr lang="en-US"/>
              <a:pPr>
                <a:defRPr/>
              </a:pPr>
              <a:t>‹#›</a:t>
            </a:fld>
            <a:endParaRPr lang="en-US" dirty="0"/>
          </a:p>
        </p:txBody>
      </p:sp>
    </p:spTree>
    <p:extLst>
      <p:ext uri="{BB962C8B-B14F-4D97-AF65-F5344CB8AC3E}">
        <p14:creationId xmlns:p14="http://schemas.microsoft.com/office/powerpoint/2010/main" val="4217394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F4B4AF-6DFE-4DE6-9F70-6AC7ED01E184}" type="slidenum">
              <a:rPr lang="en-US"/>
              <a:pPr>
                <a:defRPr/>
              </a:pPr>
              <a:t>‹#›</a:t>
            </a:fld>
            <a:endParaRPr lang="en-US" dirty="0"/>
          </a:p>
        </p:txBody>
      </p:sp>
    </p:spTree>
    <p:extLst>
      <p:ext uri="{BB962C8B-B14F-4D97-AF65-F5344CB8AC3E}">
        <p14:creationId xmlns:p14="http://schemas.microsoft.com/office/powerpoint/2010/main" val="118585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3196D3-8A5B-4B31-915C-A5627C01C71A}" type="slidenum">
              <a:rPr lang="en-US"/>
              <a:pPr>
                <a:defRPr/>
              </a:pPr>
              <a:t>‹#›</a:t>
            </a:fld>
            <a:endParaRPr lang="en-US" dirty="0"/>
          </a:p>
        </p:txBody>
      </p:sp>
    </p:spTree>
    <p:extLst>
      <p:ext uri="{BB962C8B-B14F-4D97-AF65-F5344CB8AC3E}">
        <p14:creationId xmlns:p14="http://schemas.microsoft.com/office/powerpoint/2010/main" val="20457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71F5B-8B80-4415-9F84-2274E9F9C4EC}" type="slidenum">
              <a:rPr lang="en-US"/>
              <a:pPr>
                <a:defRPr/>
              </a:pPr>
              <a:t>‹#›</a:t>
            </a:fld>
            <a:endParaRPr lang="en-US" dirty="0"/>
          </a:p>
        </p:txBody>
      </p:sp>
    </p:spTree>
    <p:extLst>
      <p:ext uri="{BB962C8B-B14F-4D97-AF65-F5344CB8AC3E}">
        <p14:creationId xmlns:p14="http://schemas.microsoft.com/office/powerpoint/2010/main" val="320502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AA5895-7F94-49F5-AE84-7BFB5E58E0D4}" type="slidenum">
              <a:rPr lang="en-US"/>
              <a:pPr>
                <a:defRPr/>
              </a:pPr>
              <a:t>‹#›</a:t>
            </a:fld>
            <a:endParaRPr lang="en-US" dirty="0"/>
          </a:p>
        </p:txBody>
      </p:sp>
    </p:spTree>
    <p:extLst>
      <p:ext uri="{BB962C8B-B14F-4D97-AF65-F5344CB8AC3E}">
        <p14:creationId xmlns:p14="http://schemas.microsoft.com/office/powerpoint/2010/main" val="272053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CD5C92-CEAF-46BE-866B-FFCC68E7B5A6}" type="slidenum">
              <a:rPr lang="en-US"/>
              <a:pPr>
                <a:defRPr/>
              </a:pPr>
              <a:t>‹#›</a:t>
            </a:fld>
            <a:endParaRPr lang="en-US" dirty="0"/>
          </a:p>
        </p:txBody>
      </p:sp>
    </p:spTree>
    <p:extLst>
      <p:ext uri="{BB962C8B-B14F-4D97-AF65-F5344CB8AC3E}">
        <p14:creationId xmlns:p14="http://schemas.microsoft.com/office/powerpoint/2010/main" val="85537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CCC0F-0B24-4040-A852-3A26B54603CE}" type="slidenum">
              <a:rPr lang="en-US"/>
              <a:pPr>
                <a:defRPr/>
              </a:pPr>
              <a:t>‹#›</a:t>
            </a:fld>
            <a:endParaRPr lang="en-US" dirty="0"/>
          </a:p>
        </p:txBody>
      </p:sp>
    </p:spTree>
    <p:extLst>
      <p:ext uri="{BB962C8B-B14F-4D97-AF65-F5344CB8AC3E}">
        <p14:creationId xmlns:p14="http://schemas.microsoft.com/office/powerpoint/2010/main" val="998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0890B4-376E-49DC-94CF-9C47B3956574}" type="slidenum">
              <a:rPr lang="en-US"/>
              <a:pPr>
                <a:defRPr/>
              </a:pPr>
              <a:t>‹#›</a:t>
            </a:fld>
            <a:endParaRPr lang="en-US" dirty="0"/>
          </a:p>
        </p:txBody>
      </p:sp>
    </p:spTree>
    <p:extLst>
      <p:ext uri="{BB962C8B-B14F-4D97-AF65-F5344CB8AC3E}">
        <p14:creationId xmlns:p14="http://schemas.microsoft.com/office/powerpoint/2010/main" val="403934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2A038-7CB0-487F-9974-B25E531D84C2}" type="slidenum">
              <a:rPr lang="en-US"/>
              <a:pPr>
                <a:defRPr/>
              </a:pPr>
              <a:t>‹#›</a:t>
            </a:fld>
            <a:endParaRPr lang="en-US" dirty="0"/>
          </a:p>
        </p:txBody>
      </p:sp>
    </p:spTree>
    <p:extLst>
      <p:ext uri="{BB962C8B-B14F-4D97-AF65-F5344CB8AC3E}">
        <p14:creationId xmlns:p14="http://schemas.microsoft.com/office/powerpoint/2010/main" val="332702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878A62-AA54-4B8F-93DB-A0E91FB5955C}" type="slidenum">
              <a:rPr lang="en-US"/>
              <a:pPr>
                <a:defRPr/>
              </a:pPr>
              <a:t>‹#›</a:t>
            </a:fld>
            <a:endParaRPr lang="en-US" dirty="0"/>
          </a:p>
        </p:txBody>
      </p:sp>
    </p:spTree>
    <p:extLst>
      <p:ext uri="{BB962C8B-B14F-4D97-AF65-F5344CB8AC3E}">
        <p14:creationId xmlns:p14="http://schemas.microsoft.com/office/powerpoint/2010/main" val="303813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9F00B-C803-4469-8CE4-CC0ABD4D250E}" type="slidenum">
              <a:rPr lang="en-US"/>
              <a:pPr>
                <a:defRPr/>
              </a:pPr>
              <a:t>‹#›</a:t>
            </a:fld>
            <a:endParaRPr lang="en-US" dirty="0"/>
          </a:p>
        </p:txBody>
      </p:sp>
    </p:spTree>
    <p:extLst>
      <p:ext uri="{BB962C8B-B14F-4D97-AF65-F5344CB8AC3E}">
        <p14:creationId xmlns:p14="http://schemas.microsoft.com/office/powerpoint/2010/main" val="101079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effectLst/>
                <a:latin typeface="+mn-lt"/>
              </a:defRPr>
            </a:lvl1pPr>
          </a:lstStyle>
          <a:p>
            <a:pPr>
              <a:defRPr/>
            </a:pPr>
            <a:fld id="{51969E15-275F-4B46-B8A0-D48A1AC524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hyperlink" Target="http://www.entomology.umn.edu/cues/pollinators/" TargetMode="External"/><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hyperlink" Target="http://www.cbsnews.com/stories/2007/10/25/60minutes/main3407762.shtml" TargetMode="External"/><Relationship Id="rId5" Type="http://schemas.openxmlformats.org/officeDocument/2006/relationships/image" Target="../media/image39.jpe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0.jpeg"/><Relationship Id="rId5" Type="http://schemas.openxmlformats.org/officeDocument/2006/relationships/hyperlink" Target="http://www.cbsnews.com/stories/2007/10/25/60minutes/main3407762.shtml" TargetMode="External"/><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5.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8" Type="http://schemas.openxmlformats.org/officeDocument/2006/relationships/hyperlink" Target="http://images.google.com/imgres?imgurl=http://www.istockphoto.com/file_thumbview_approve/6111900/2/istockphoto_6111900-bee-on-the-apple-flower.jpg&amp;imgrefurl=http://www.istockphoto.com/file_closeup/animals/insects/6111900-bee-on-the-apple-flower.php?id=6111900&amp;usg=__zZQdAxvcOwgWgvnkxefE_YKIGS8=&amp;h=380&amp;w=253&amp;sz=42&amp;hl=en&amp;start=8&amp;um=1&amp;tbnid=KTBdt4rmaZOW4M:&amp;tbnh=123&amp;tbnw=82&amp;prev=/images?q=bee+on+apple+flower&amp;hl=en&amp;sa=G&amp;um=1" TargetMode="External"/><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images.google.com/imgres?imgurl=http://www.hoganphoto.com/Mockingbird_crab_aple.jpg&amp;imgrefurl=http://www.hoganphoto.com/more_songbirds.htm&amp;usg=__oKYyM6ajYa4PmMrvpe1LIDgxJJg=&amp;h=532&amp;w=800&amp;sz=96&amp;hl=en&amp;start=2&amp;um=1&amp;tbnid=j5CWLn0anEL55M:&amp;tbnh=95&amp;tbnw=143&amp;prev=/images?q=cardinal+eating+crab+apple&amp;hl=en&amp;sa=N&amp;um=1" TargetMode="External"/><Relationship Id="rId11" Type="http://schemas.openxmlformats.org/officeDocument/2006/relationships/image" Target="../media/image5.pn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hyperlink" Target="http://images.google.com/imgres?imgurl=http://www.topicsites.com/health-fitness/woman-eating-apple.jpg&amp;imgrefurl=http://women4hope.wordpress.com/2007/07/&amp;usg=__bJhQHZ4_7rIxwjQ33B7A_nn0iFE=&amp;h=300&amp;w=300&amp;sz=17&amp;hl=en&amp;start=40&amp;tbnid=gdLK-D59382rmM:&amp;tbnh=116&amp;tbnw=116&amp;prev=/images?q=bird+eating+apple&amp;gbv=2&amp;ndsp=20&amp;hl=en&amp;sa=N&amp;start=20" TargetMode="Externa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hyperlink" Target="http://images.google.com/imgres?imgurl=http://www.gipaanda.bc.ca/image_folder/webimages/bee_pollinating.jpg&amp;imgrefurl=http://www.gipaanda.bc.ca/how_we_grow/pollination.html&amp;usg=__gOf61dUPrpCD0_n4sNq0ybEnnTM=&amp;h=333&amp;w=375&amp;sz=18&amp;hl=en&amp;start=6&amp;tbnid=29nr48w3D9Xy2M:&amp;tbnh=108&amp;tbnw=122&amp;prev=/images?q=bee+and+tomato&amp;gbv=2&amp;hl=en" TargetMode="External"/><Relationship Id="rId5" Type="http://schemas.openxmlformats.org/officeDocument/2006/relationships/image" Target="../media/image39.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5.pn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hyperlink" Target="http://www.google.com/imgres?imgurl=http://3.bp.blogspot.com/_Gab4gl4BQOA/Sj_LvtRvFzI/AAAAAAAACHY/RTh0tTXhsbQ/s400/Ash+borer+trap.JPG&amp;imgrefurl=http://gzmoohoo.blogspot.com/2009_06_01_archive.html&amp;usg=__z23Xe886xwSJ9v1NtIF_TJFaFEc=&amp;h=300&amp;w=400&amp;sz=56&amp;hl=en&amp;start=3&amp;um=1&amp;itbs=1&amp;tbnid=0fgc2CDYX4OzeM:&amp;tbnh=93&amp;tbnw=124&amp;prev=/images?q=st+paul+capital+ash&amp;um=1&amp;hl=en&amp;tbs=isch:1" TargetMode="External"/><Relationship Id="rId3" Type="http://schemas.openxmlformats.org/officeDocument/2006/relationships/slideLayout" Target="../slideLayouts/slideLayout7.xml"/><Relationship Id="rId7" Type="http://schemas.openxmlformats.org/officeDocument/2006/relationships/image" Target="../media/image51.jpe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hyperlink" Target="http://www.google.com/imgres?imgurl=http://2.bp.blogspot.com/_27Bwz_gojXI/S8jnZNHrXyI/AAAAAAAAJlg/t-PEDZncI8k/s1600/DSC_0220.JPG&amp;imgrefurl=http://rockandrollgardener.blogspot.com/&amp;usg=__MryPKG-ZkVUFc6hNLThxWEznVQc=&amp;h=1063&amp;w=1600&amp;sz=294&amp;hl=en&amp;start=1&amp;um=1&amp;itbs=1&amp;tbnid=FIrSaCYEH6L-RM:&amp;tbnh=100&amp;tbnw=150&amp;prev=/images?q=st+paul+mn+ash&amp;um=1&amp;hl=en&amp;sa=N&amp;tbs=isch:1" TargetMode="External"/><Relationship Id="rId5" Type="http://schemas.openxmlformats.org/officeDocument/2006/relationships/image" Target="../media/image50.jpeg"/><Relationship Id="rId10" Type="http://schemas.openxmlformats.org/officeDocument/2006/relationships/image" Target="../media/image5.png"/><Relationship Id="rId4" Type="http://schemas.openxmlformats.org/officeDocument/2006/relationships/image" Target="../media/image47.jpeg"/><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hyperlink" Target="http://www.gertens.com/sites/default/files/images/eab_treatment.jpg" TargetMode="External"/><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47.jpeg"/><Relationship Id="rId5" Type="http://schemas.openxmlformats.org/officeDocument/2006/relationships/image" Target="../media/image53.jpeg"/><Relationship Id="rId10" Type="http://schemas.openxmlformats.org/officeDocument/2006/relationships/image" Target="../media/image5.png"/><Relationship Id="rId4" Type="http://schemas.openxmlformats.org/officeDocument/2006/relationships/hyperlink" Target="http://www.forestryimages.org/browse/detail.cfm?imgnum=5254100" TargetMode="External"/><Relationship Id="rId9" Type="http://schemas.openxmlformats.org/officeDocument/2006/relationships/image" Target="../media/image55.jpe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hyperlink" Target="http://images.publicradio.org/content/2009/11/04/20091104_after-ash-trees-removed_33.jpg" TargetMode="Externa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6.jpeg"/><Relationship Id="rId5" Type="http://schemas.openxmlformats.org/officeDocument/2006/relationships/hyperlink" Target="http://images.publicradio.org/content/2009/11/04/20091104_w-california-avenue-in-st-paul_33.jpg" TargetMode="External"/><Relationship Id="rId4" Type="http://schemas.openxmlformats.org/officeDocument/2006/relationships/image" Target="../media/image47.jpe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hyperlink" Target="http://www.google.com/imgres?imgurl=http://www.michigan.gov/images/MDA_EAB-crew-tree_70605_7.jpg&amp;imgrefurl=http://www.michigan.gov/mda/0,1607,7-125-2961_2968_18323---,00.html&amp;usg=__7tGvMRw6BITrc5qCPkFkbGSxN40=&amp;h=522&amp;w=343&amp;sz=31&amp;hl=en&amp;start=6&amp;itbs=1&amp;tbnid=x6zwtNk1UGC_TM:&amp;tbnh=131&amp;tbnw=86&amp;prev=/images?q=EAb+ash+tree&amp;hl=en&amp;sa=G&amp;gbv=2&amp;tbs=isch:1" TargetMode="External"/><Relationship Id="rId5" Type="http://schemas.openxmlformats.org/officeDocument/2006/relationships/image" Target="../media/image58.jpeg"/><Relationship Id="rId4" Type="http://schemas.openxmlformats.org/officeDocument/2006/relationships/hyperlink" Target="http://www.google.com/imgres?imgurl=http://blog.cleveland.com/plaindealer/2007/07/medium_ash_trees2.gif&amp;imgrefurl=http://blog.cleveland.com/plaindealer/2007/07/cleveland_cutting_down_ash_tre.html&amp;usg=__VhWdMgy4o66UvtuQQ_UYA6TAW00=&amp;h=390&amp;w=240&amp;sz=86&amp;hl=en&amp;start=31&amp;itbs=1&amp;tbnid=ZQ519Qtcz4TVIM:&amp;tbnh=123&amp;tbnw=76&amp;prev=/images?q=ash+tree&amp;start=20&amp;hl=en&amp;sa=N&amp;gbv=2&amp;ndsp=20&amp;tbs=isch:1" TargetMode="External"/><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7.xml"/><Relationship Id="rId7" Type="http://schemas.openxmlformats.org/officeDocument/2006/relationships/hyperlink" Target="http://www.google.com/imgres?imgurl=http://msucares.com/insects/fireants/images/control-mound-drench2.jpg&amp;imgrefurl=http://msucares.com/insects/fireants/control.html&amp;usg=__PgRZonJ0ZwoAmMTml8bos7P1IIg=&amp;h=725&amp;w=640&amp;sz=91&amp;hl=en&amp;start=3&amp;um=1&amp;itbs=1&amp;tbnid=EOsb1RuhGRgIhM:&amp;tbnh=140&amp;tbnw=124&amp;prev=/images?q=drenching+insecticide&amp;um=1&amp;hl=en&amp;tbs=isch:1" TargetMode="Externa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60.jpeg"/><Relationship Id="rId11" Type="http://schemas.openxmlformats.org/officeDocument/2006/relationships/image" Target="../media/image5.png"/><Relationship Id="rId5" Type="http://schemas.openxmlformats.org/officeDocument/2006/relationships/hyperlink" Target="http://www.google.com/imgres?imgurl=http://cmsimg.detnews.com/apps/pbcsi.dll/bilde?Site=C3&amp;Date=20070601&amp;Category=METRO&amp;ArtNo=706010397&amp;Ref=V4&amp;imgrefurl=http://detnews.com/article/20070601/METRO/706010397/New-hope-in-ash-borer-battle&amp;usg=__P583o9dW7lXYnx46a6mKqoAgztY=&amp;h=600&amp;w=407&amp;sz=51&amp;hl=en&amp;start=43&amp;um=1&amp;itbs=1&amp;tbnid=PPmkMx7m601sYM:&amp;tbnh=135&amp;tbnw=92&amp;prev=/images?q=drenching+ash+with+imidacloprid&amp;start=40&amp;um=1&amp;hl=en&amp;sa=N&amp;ndsp=20&amp;tbs=isch:1" TargetMode="External"/><Relationship Id="rId10"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hyperlink" Target="http://www.google.com/imgres?imgurl=http://images.meredith.com/bhg/images/08/a_1276412.gif&amp;imgrefurl=http://www.bhg.com/gardening/trees-shrubs-vines/trees/flowers-under-shade-trees/&amp;usg=__VPnPb4EP3jWfM6QndxeKY1G-YMk=&amp;h=257&amp;w=250&amp;sz=16&amp;hl=en&amp;start=1&amp;um=1&amp;itbs=1&amp;tbnid=OsBeQM8jBIyuLM:&amp;tbnh=112&amp;tbnw=109&amp;prev=/images?q=flowers+under+tree&amp;um=1&amp;hl=en&amp;tbs=isch: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5.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5.pn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64.jpe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63.jpeg"/><Relationship Id="rId5" Type="http://schemas.openxmlformats.org/officeDocument/2006/relationships/hyperlink" Target="http://www.google.com/imgres?imgurl=http://upload.wikimedia.org/wikipedia/commons/b/bf/Downy_Woodpecker-Female.jpg&amp;imgrefurl=http://commons.wikimedia.org/wiki/File:Downy_Woodpecker-Female.jpg&amp;usg=__2lFnE6uG7K-_srvvZOyQyw5HhDo=&amp;h=900&amp;w=672&amp;sz=248&amp;hl=en&amp;start=5&amp;itbs=1&amp;tbnid=okv_U8ee3XtG_M:&amp;tbnh=146&amp;tbnw=109&amp;prev=/images?q=downy+woodpecker&amp;hl=en&amp;gbv=2&amp;tbs=isch:1" TargetMode="Externa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5.png"/><Relationship Id="rId5" Type="http://schemas.openxmlformats.org/officeDocument/2006/relationships/image" Target="../media/image65.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hyperlink" Target="http://birdingthebrookeandbeyond.com/2012/09/14/the-sapsucker-a-hummingbirds-best-friend" TargetMode="External"/><Relationship Id="rId5" Type="http://schemas.openxmlformats.org/officeDocument/2006/relationships/image" Target="../media/image66.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5.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jpeg"/><Relationship Id="rId18" Type="http://schemas.openxmlformats.org/officeDocument/2006/relationships/hyperlink" Target="http://images.google.com/imgres?imgurl=http://bugguide.net/images/raw/KHERLHPRLHPRSH2R0HXRDZQRCZRZWLXRSHMZLH5R0HPRYZKRELQZSHXRNL3LPLQR2LFLPL0RNL7R.jpg&amp;imgrefurl=http://bugguide.net/node/view/44451&amp;usg=__HX6oamTz1cKz7EUcshabaetXzqA=&amp;h=426&amp;w=560&amp;sz=195&amp;hl=en&amp;start=5&amp;tbnid=G9jLEz_2X2exWM:&amp;tbnh=101&amp;tbnw=133&amp;prev=/images?q=coleomegilla+flower&amp;gbv=2&amp;hl=en&amp;sa=G" TargetMode="External"/><Relationship Id="rId26" Type="http://schemas.openxmlformats.org/officeDocument/2006/relationships/image" Target="../media/image5.png"/><Relationship Id="rId3" Type="http://schemas.openxmlformats.org/officeDocument/2006/relationships/slideLayout" Target="../slideLayouts/slideLayout7.xml"/><Relationship Id="rId21" Type="http://schemas.openxmlformats.org/officeDocument/2006/relationships/image" Target="../media/image22.jpeg"/><Relationship Id="rId7" Type="http://schemas.openxmlformats.org/officeDocument/2006/relationships/hyperlink" Target="http://upload.wikimedia.org/wikipedia/commons/2/2a/Sa_lady-beetle-larva.jpg" TargetMode="External"/><Relationship Id="rId12" Type="http://schemas.openxmlformats.org/officeDocument/2006/relationships/image" Target="../media/image17.jpeg"/><Relationship Id="rId17" Type="http://schemas.openxmlformats.org/officeDocument/2006/relationships/image" Target="../media/image20.jpeg"/><Relationship Id="rId25" Type="http://schemas.openxmlformats.org/officeDocument/2006/relationships/image" Target="../media/image25.jpeg"/><Relationship Id="rId2" Type="http://schemas.openxmlformats.org/officeDocument/2006/relationships/audio" Target="../media/media5.WAV"/><Relationship Id="rId16" Type="http://schemas.openxmlformats.org/officeDocument/2006/relationships/hyperlink" Target="http://images.google.com/imgres?imgurl=http://www.degrootphotography.com.au/wp-content/uploads/2008/12/hover_fly-208.jpg&amp;imgrefurl=http://www.degrootphotography.com.au/108/hover-fly/&amp;usg=__BgaFr8tYwYZu9dcTdpXFoGegP9o=&amp;h=400&amp;w=600&amp;sz=66&amp;hl=en&amp;start=18&amp;tbnid=sAehtWMhWHcr5M:&amp;tbnh=90&amp;tbnw=135&amp;prev=/images?q=hoverfly+flower&amp;gbv=2&amp;hl=en&amp;sa=G" TargetMode="External"/><Relationship Id="rId20" Type="http://schemas.openxmlformats.org/officeDocument/2006/relationships/hyperlink" Target="http://images.google.com/imgres?imgurl=http://www.austinbug.com/colpics/col-mac1.jpg&amp;imgrefurl=http://www.austinbug.com/coccinellidae.html&amp;usg=__q3LC1fpmtiDtU-nV92IH_enS2vA=&amp;h=180&amp;w=213&amp;sz=13&amp;hl=en&amp;start=11&amp;tbnid=tkiTYbGRHJaJLM:&amp;tbnh=90&amp;tbnw=106&amp;prev=/images?q=coleomegilla+larva&amp;gbv=2&amp;hl=en" TargetMode="External"/><Relationship Id="rId1" Type="http://schemas.microsoft.com/office/2007/relationships/media" Target="../media/media5.WAV"/><Relationship Id="rId6" Type="http://schemas.openxmlformats.org/officeDocument/2006/relationships/image" Target="../media/image14.jpeg"/><Relationship Id="rId11" Type="http://schemas.openxmlformats.org/officeDocument/2006/relationships/hyperlink" Target="http://images.google.com/imgres?imgurl=http://ourohio.org/uploads/images/stories/home_gardens/animals/other%20animals/lady_beetle_2.jpg&amp;imgrefurl=http://ourohio.org/index.php?page=buckeye-lady-beetle-blitz&amp;usg=__X5Hj1DMTOoSc_gpmkJSHr9eiIIs=&amp;h=300&amp;w=250&amp;sz=15&amp;hl=en&amp;start=32&amp;tbnid=_jAkb3fb1n16-M:&amp;tbnh=116&amp;tbnw=97&amp;prev=/images?q=lady+beetle+flowers&amp;gbv=2&amp;ndsp=20&amp;hl=en&amp;sa=N&amp;start=20" TargetMode="External"/><Relationship Id="rId24" Type="http://schemas.openxmlformats.org/officeDocument/2006/relationships/image" Target="../media/image24.jpeg"/><Relationship Id="rId5" Type="http://schemas.openxmlformats.org/officeDocument/2006/relationships/hyperlink" Target="http://images.google.com/imgres?imgurl=http://creamridge.rutgers.edu/multi/images/neuroptera/greenLacewingFeedingOnLacebug.jpg&amp;imgrefurl=http://creamridge.rutgers.edu/multimedia.shtml&amp;usg=__Bygaw8Qsf5sjrBWENGHixuiFT_o=&amp;h=480&amp;w=640&amp;sz=54&amp;hl=en&amp;start=11&amp;tbnid=48jawZ5pNlKQMM:&amp;tbnh=103&amp;tbnw=137&amp;prev=/images?q=green+lacewing+flowers&amp;gbv=2&amp;hl=en&amp;sa=G" TargetMode="External"/><Relationship Id="rId15" Type="http://schemas.openxmlformats.org/officeDocument/2006/relationships/image" Target="../media/image19.jpeg"/><Relationship Id="rId23" Type="http://schemas.openxmlformats.org/officeDocument/2006/relationships/hyperlink" Target="http://whatcom.wsu.edu/ag/comhort/nooksack/ipmweb/images/!92-PARA.jpg" TargetMode="External"/><Relationship Id="rId10" Type="http://schemas.openxmlformats.org/officeDocument/2006/relationships/image" Target="../media/image16.jpeg"/><Relationship Id="rId19" Type="http://schemas.openxmlformats.org/officeDocument/2006/relationships/image" Target="../media/image21.jpeg"/><Relationship Id="rId4" Type="http://schemas.openxmlformats.org/officeDocument/2006/relationships/notesSlide" Target="../notesSlides/notesSlide1.xml"/><Relationship Id="rId9" Type="http://schemas.openxmlformats.org/officeDocument/2006/relationships/hyperlink" Target="http://images.google.com/imgres?imgurl=http://vtgcrec.ifas.ufl.edu/pages/Beneficials/Hover%20Fly/Hover%20Fly%203a.JPG&amp;imgrefurl=http://vtgcrec.ifas.ufl.edu/pages/bedding_plant_pests_and_their_co.htm&amp;usg=__M6otVj3FWS1OwscGgFgSQ3pL_0Y=&amp;h=768&amp;w=1024&amp;sz=182&amp;hl=en&amp;start=7&amp;tbnid=QO4KQtJtAieb5M:&amp;tbnh=113&amp;tbnw=150&amp;prev=/images?q=hover+fly+flowers&amp;gbv=2&amp;hl=en&amp;sa=G" TargetMode="External"/><Relationship Id="rId14" Type="http://schemas.openxmlformats.org/officeDocument/2006/relationships/hyperlink" Target="http://images.google.com/imgres?imgurl=http://aggie-horticulture.tamu.edu/galveston/beneficials_images/1c_archives/beneficial-00-A=Fig2_GCMGA14623_parasitoid_example_02.jpg&amp;imgrefurl=http://aggie-horticulture.tamu.edu/galveston/beneficials_intros/beneficials-A_types_of_beneficials.htm&amp;usg=__QqS00xZTddIuXGsrRxvgi3rGgH8=&amp;h=768&amp;w=1024&amp;sz=85&amp;hl=en&amp;start=1&amp;tbnid=DROe8e3xm_Lk4M:&amp;tbnh=113&amp;tbnw=150&amp;prev=/images?q=parasitoid+flower&amp;gbv=2&amp;hl=en&amp;sa=G" TargetMode="External"/><Relationship Id="rId22"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AV"/><Relationship Id="rId1" Type="http://schemas.microsoft.com/office/2007/relationships/media" Target="../media/media56.WAV"/><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AV"/><Relationship Id="rId1" Type="http://schemas.microsoft.com/office/2007/relationships/media" Target="../media/media58.WAV"/><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AV"/><Relationship Id="rId1" Type="http://schemas.microsoft.com/office/2007/relationships/media" Target="../media/media59.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AV"/><Relationship Id="rId1" Type="http://schemas.microsoft.com/office/2007/relationships/media" Target="../media/media60.WAV"/><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AV"/><Relationship Id="rId1" Type="http://schemas.microsoft.com/office/2007/relationships/media" Target="../media/media61.WAV"/><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hyperlink" Target="http://www.entomology.umn.edu/cues/mnla/honeybee.jpg"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4.png"/><Relationship Id="rId11" Type="http://schemas.openxmlformats.org/officeDocument/2006/relationships/image" Target="../media/image5.png"/><Relationship Id="rId5" Type="http://schemas.openxmlformats.org/officeDocument/2006/relationships/image" Target="../media/image33.jpeg"/><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hyperlink" Target="http://images.google.com/imgres?imgurl=http://www.wimbledon-bees.co.uk/images/bumblebee.jpg&amp;imgrefurl=http://www.wimbledon-bees.co.uk/bumble_bee.htm&amp;usg=__6oJ1qfZLlRFV32KUislokc7psaA=&amp;h=1740&amp;w=1924&amp;sz=310&amp;hl=en&amp;start=14&amp;um=1&amp;tbnid=jgzCUCwkXKM92M:&amp;tbnh=136&amp;tbnw=150&amp;prev=/images?q=bumble+bee&amp;hl=en&amp;sa=N&amp;um=1"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a:xfrm>
            <a:off x="152400" y="0"/>
            <a:ext cx="6629400" cy="1692275"/>
          </a:xfrm>
        </p:spPr>
        <p:txBody>
          <a:bodyPr>
            <a:spAutoFit/>
          </a:bodyPr>
          <a:lstStyle/>
          <a:p>
            <a:pPr algn="l" eaLnBrk="1" hangingPunct="1">
              <a:defRPr/>
            </a:pPr>
            <a:r>
              <a:rPr lang="en-US" sz="2800" b="1" dirty="0" smtClean="0">
                <a:solidFill>
                  <a:srgbClr val="3333CC"/>
                </a:solidFill>
                <a:effectLst>
                  <a:outerShdw blurRad="38100" dist="38100" dir="2700000" algn="tl">
                    <a:srgbClr val="000000">
                      <a:alpha val="43137"/>
                    </a:srgbClr>
                  </a:outerShdw>
                </a:effectLst>
                <a:latin typeface="Arial" charset="0"/>
              </a:rPr>
              <a:t/>
            </a:r>
            <a:br>
              <a:rPr lang="en-US" sz="2800" b="1" dirty="0" smtClean="0">
                <a:solidFill>
                  <a:srgbClr val="3333CC"/>
                </a:solidFill>
                <a:effectLst>
                  <a:outerShdw blurRad="38100" dist="38100" dir="2700000" algn="tl">
                    <a:srgbClr val="000000">
                      <a:alpha val="43137"/>
                    </a:srgbClr>
                  </a:outerShdw>
                </a:effectLst>
                <a:latin typeface="Arial" charset="0"/>
              </a:rPr>
            </a:br>
            <a:r>
              <a:rPr lang="en-US" sz="2800" b="1" dirty="0" smtClean="0">
                <a:solidFill>
                  <a:srgbClr val="3333CC"/>
                </a:solidFill>
                <a:effectLst>
                  <a:outerShdw blurRad="38100" dist="38100" dir="2700000" algn="tl">
                    <a:srgbClr val="000000">
                      <a:alpha val="43137"/>
                    </a:srgbClr>
                  </a:outerShdw>
                </a:effectLst>
                <a:latin typeface="Arial" charset="0"/>
              </a:rPr>
              <a:t>Bees and Pesticides </a:t>
            </a:r>
            <a:r>
              <a:rPr lang="en-US" sz="2400" b="1" dirty="0" smtClean="0">
                <a:solidFill>
                  <a:srgbClr val="3333CC"/>
                </a:solidFill>
                <a:effectLst>
                  <a:outerShdw blurRad="38100" dist="38100" dir="2700000" algn="tl">
                    <a:srgbClr val="000000">
                      <a:alpha val="43137"/>
                    </a:srgbClr>
                  </a:outerShdw>
                </a:effectLst>
                <a:latin typeface="Arial" charset="0"/>
              </a:rPr>
              <a:t/>
            </a:r>
            <a:br>
              <a:rPr lang="en-US" sz="2400" b="1" dirty="0" smtClean="0">
                <a:solidFill>
                  <a:srgbClr val="3333CC"/>
                </a:solidFill>
                <a:effectLst>
                  <a:outerShdw blurRad="38100" dist="38100" dir="2700000" algn="tl">
                    <a:srgbClr val="000000">
                      <a:alpha val="43137"/>
                    </a:srgbClr>
                  </a:outerShdw>
                </a:effectLst>
                <a:latin typeface="Arial" charset="0"/>
              </a:rPr>
            </a:br>
            <a:r>
              <a:rPr lang="en-US" sz="2400" b="1" dirty="0" smtClean="0">
                <a:solidFill>
                  <a:srgbClr val="3333CC"/>
                </a:solidFill>
                <a:effectLst>
                  <a:outerShdw blurRad="38100" dist="38100" dir="2700000" algn="tl">
                    <a:srgbClr val="000000">
                      <a:alpha val="43137"/>
                    </a:srgbClr>
                  </a:outerShdw>
                </a:effectLst>
                <a:latin typeface="Arial" charset="0"/>
              </a:rPr>
              <a:t>Vera Krischik &amp; Emily Tenczar</a:t>
            </a:r>
            <a:br>
              <a:rPr lang="en-US" sz="2400" b="1" dirty="0" smtClean="0">
                <a:solidFill>
                  <a:srgbClr val="3333CC"/>
                </a:solidFill>
                <a:effectLst>
                  <a:outerShdw blurRad="38100" dist="38100" dir="2700000" algn="tl">
                    <a:srgbClr val="000000">
                      <a:alpha val="43137"/>
                    </a:srgbClr>
                  </a:outerShdw>
                </a:effectLst>
                <a:latin typeface="Arial" charset="0"/>
              </a:rPr>
            </a:br>
            <a:r>
              <a:rPr lang="en-US" sz="2400" b="1" dirty="0" smtClean="0">
                <a:solidFill>
                  <a:srgbClr val="3333CC"/>
                </a:solidFill>
                <a:effectLst>
                  <a:outerShdw blurRad="38100" dist="38100" dir="2700000" algn="tl">
                    <a:srgbClr val="000000">
                      <a:alpha val="43137"/>
                    </a:srgbClr>
                  </a:outerShdw>
                </a:effectLst>
                <a:latin typeface="Arial" charset="0"/>
              </a:rPr>
              <a:t>University of Minnesota</a:t>
            </a:r>
            <a:endParaRPr lang="en-US" sz="2400" dirty="0" smtClean="0">
              <a:solidFill>
                <a:srgbClr val="3333CC"/>
              </a:solidFill>
              <a:effectLst>
                <a:outerShdw blurRad="38100" dist="38100" dir="2700000" algn="tl">
                  <a:srgbClr val="000000">
                    <a:alpha val="43137"/>
                  </a:srgbClr>
                </a:outerShdw>
              </a:effectLst>
            </a:endParaRPr>
          </a:p>
        </p:txBody>
      </p:sp>
      <p:pic>
        <p:nvPicPr>
          <p:cNvPr id="2051" name="Picture 13" descr="bumblebeeechinace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87325"/>
            <a:ext cx="2362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2"/>
          <p:cNvSpPr txBox="1">
            <a:spLocks noChangeArrowheads="1"/>
          </p:cNvSpPr>
          <p:nvPr/>
        </p:nvSpPr>
        <p:spPr bwMode="auto">
          <a:xfrm>
            <a:off x="152400" y="2667000"/>
            <a:ext cx="8763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400"/>
              <a:t>Please use the CUES Pollinator Conservation website for information.</a:t>
            </a:r>
          </a:p>
          <a:p>
            <a:pPr eaLnBrk="1" hangingPunct="1"/>
            <a:r>
              <a:rPr lang="en-US" sz="2400">
                <a:hlinkClick r:id="rId5"/>
              </a:rPr>
              <a:t>www.entomology.umn.edu/cues/pollinators/</a:t>
            </a:r>
            <a:r>
              <a:rPr lang="en-US" sz="2400"/>
              <a:t> </a:t>
            </a:r>
          </a:p>
          <a:p>
            <a:pPr eaLnBrk="1" hangingPunct="1"/>
            <a:endParaRPr lang="en-US" sz="2000"/>
          </a:p>
          <a:p>
            <a:pPr eaLnBrk="1" hangingPunct="1"/>
            <a:r>
              <a:rPr lang="en-US" sz="2000"/>
              <a:t>Look at the section on bees and pesticides for more information.</a:t>
            </a:r>
          </a:p>
          <a:p>
            <a:pPr eaLnBrk="1" hangingPunct="1"/>
            <a:endParaRPr lang="en-US" sz="2000"/>
          </a:p>
          <a:p>
            <a:pPr eaLnBrk="1" hangingPunct="1"/>
            <a:r>
              <a:rPr lang="en-US" sz="2000"/>
              <a:t>Read the brochure “Pollinator Conservation” to understand the issues and how to mitigate pollinator decline.</a:t>
            </a:r>
          </a:p>
        </p:txBody>
      </p:sp>
      <p:grpSp>
        <p:nvGrpSpPr>
          <p:cNvPr id="2053" name="Group 9"/>
          <p:cNvGrpSpPr>
            <a:grpSpLocks/>
          </p:cNvGrpSpPr>
          <p:nvPr/>
        </p:nvGrpSpPr>
        <p:grpSpPr bwMode="auto">
          <a:xfrm>
            <a:off x="228600" y="5713413"/>
            <a:ext cx="4887913" cy="758825"/>
            <a:chOff x="4680276" y="5448354"/>
            <a:chExt cx="3430396" cy="533400"/>
          </a:xfrm>
        </p:grpSpPr>
        <p:pic>
          <p:nvPicPr>
            <p:cNvPr id="2055" name="Picture 3" descr="http://www.entomology.umn.edu/cues/bigcu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276" y="5448354"/>
              <a:ext cx="1200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http://www.entomology.umn.edu/cues/cuescor2.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7228" y="5475036"/>
              <a:ext cx="960069" cy="4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7942" y="5531031"/>
              <a:ext cx="842730" cy="368046"/>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pic>
        <p:nvPicPr>
          <p:cNvPr id="2" name="0CCF4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a:t>
            </a:fld>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28600" y="1600200"/>
            <a:ext cx="8686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chemeClr val="tx1"/>
                </a:solidFill>
              </a:rPr>
              <a:t>In addition, LD</a:t>
            </a:r>
            <a:r>
              <a:rPr lang="en-US" baseline="-25000">
                <a:solidFill>
                  <a:schemeClr val="tx1"/>
                </a:solidFill>
              </a:rPr>
              <a:t>50</a:t>
            </a:r>
            <a:r>
              <a:rPr lang="en-US">
                <a:solidFill>
                  <a:schemeClr val="tx1"/>
                </a:solidFill>
              </a:rPr>
              <a:t> may be determined based on how a insecticide enter the body such as oral (ingestion), dermal (skin), or inhalation (breathing). </a:t>
            </a:r>
          </a:p>
          <a:p>
            <a:endParaRPr lang="en-US">
              <a:solidFill>
                <a:schemeClr val="tx1"/>
              </a:solidFill>
            </a:endParaRPr>
          </a:p>
          <a:p>
            <a:r>
              <a:rPr lang="en-US">
                <a:solidFill>
                  <a:schemeClr val="tx1"/>
                </a:solidFill>
              </a:rPr>
              <a:t>This information is then extrapolated to humans.</a:t>
            </a:r>
          </a:p>
          <a:p>
            <a:endParaRPr lang="en-US">
              <a:solidFill>
                <a:schemeClr val="tx1"/>
              </a:solidFill>
            </a:endParaRPr>
          </a:p>
          <a:p>
            <a:r>
              <a:rPr lang="en-US">
                <a:solidFill>
                  <a:schemeClr val="tx1"/>
                </a:solidFill>
              </a:rPr>
              <a:t>The lower the LD</a:t>
            </a:r>
            <a:r>
              <a:rPr lang="en-US" baseline="-25000">
                <a:solidFill>
                  <a:schemeClr val="tx1"/>
                </a:solidFill>
              </a:rPr>
              <a:t>50</a:t>
            </a:r>
            <a:r>
              <a:rPr lang="en-US">
                <a:solidFill>
                  <a:schemeClr val="tx1"/>
                </a:solidFill>
              </a:rPr>
              <a:t> value the more toxic the insecticide is to humans.</a:t>
            </a:r>
          </a:p>
        </p:txBody>
      </p:sp>
      <p:sp>
        <p:nvSpPr>
          <p:cNvPr id="18438" name="Rectangle 6"/>
          <p:cNvSpPr>
            <a:spLocks noGrp="1" noChangeArrowheads="1"/>
          </p:cNvSpPr>
          <p:nvPr>
            <p:ph type="title" idx="4294967295"/>
          </p:nvPr>
        </p:nvSpPr>
        <p:spPr>
          <a:xfrm>
            <a:off x="228600" y="850900"/>
            <a:ext cx="8001000" cy="584200"/>
          </a:xfrm>
        </p:spPr>
        <p:txBody>
          <a:bodyPr>
            <a:spAutoFit/>
          </a:bodyPr>
          <a:lstStyle/>
          <a:p>
            <a:pPr algn="l" eaLnBrk="1" hangingPunct="1">
              <a:defRPr/>
            </a:pPr>
            <a:r>
              <a:rPr lang="en-US" sz="3200" b="1" dirty="0">
                <a:solidFill>
                  <a:srgbClr val="3333CC"/>
                </a:solidFill>
                <a:effectLst>
                  <a:outerShdw blurRad="38100" dist="38100" dir="2700000" algn="tl">
                    <a:srgbClr val="000000">
                      <a:alpha val="43137"/>
                    </a:srgbClr>
                  </a:outerShdw>
                </a:effectLst>
                <a:latin typeface="Arial" charset="0"/>
              </a:rPr>
              <a:t>Insecticide toxicity to humans</a:t>
            </a:r>
            <a:endParaRPr lang="en-US" sz="4800" dirty="0" smtClean="0">
              <a:solidFill>
                <a:srgbClr val="3333CC"/>
              </a:solidFill>
            </a:endParaRPr>
          </a:p>
        </p:txBody>
      </p:sp>
      <p:pic>
        <p:nvPicPr>
          <p:cNvPr id="3" name="80C35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10</a:t>
            </a:fld>
            <a:endParaRPr lang="en-US" dirty="0"/>
          </a:p>
        </p:txBody>
      </p:sp>
    </p:spTree>
  </p:cSld>
  <p:clrMapOvr>
    <a:masterClrMapping/>
  </p:clrMapOvr>
  <p:transition spd="slow" advTm="120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228600" y="1765300"/>
            <a:ext cx="86868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defRPr/>
            </a:pPr>
            <a:r>
              <a:rPr lang="en-US" u="sng" dirty="0" smtClean="0">
                <a:solidFill>
                  <a:srgbClr val="ED181E"/>
                </a:solidFill>
                <a:effectLst>
                  <a:outerShdw blurRad="38100" dist="38100" dir="2700000" algn="tl">
                    <a:srgbClr val="000000">
                      <a:alpha val="43137"/>
                    </a:srgbClr>
                  </a:outerShdw>
                </a:effectLst>
              </a:rPr>
              <a:t>Category I</a:t>
            </a:r>
            <a:r>
              <a:rPr lang="en-US" dirty="0" smtClean="0">
                <a:solidFill>
                  <a:srgbClr val="ED181E"/>
                </a:solidFill>
                <a:effectLst>
                  <a:outerShdw blurRad="38100" dist="38100" dir="2700000" algn="tl">
                    <a:srgbClr val="000000">
                      <a:alpha val="43137"/>
                    </a:srgbClr>
                  </a:outerShdw>
                </a:effectLst>
              </a:rPr>
              <a:t>. Contain signal words—Danger/Poison.</a:t>
            </a:r>
          </a:p>
          <a:p>
            <a:pPr>
              <a:defRPr/>
            </a:pPr>
            <a:endParaRPr lang="en-US" dirty="0" smtClean="0">
              <a:solidFill>
                <a:srgbClr val="ED181E"/>
              </a:solidFill>
              <a:effectLst>
                <a:outerShdw blurRad="38100" dist="38100" dir="2700000" algn="tl">
                  <a:srgbClr val="000000">
                    <a:alpha val="43137"/>
                  </a:srgbClr>
                </a:outerShdw>
              </a:effectLst>
            </a:endParaRPr>
          </a:p>
          <a:p>
            <a:pPr>
              <a:defRPr/>
            </a:pPr>
            <a:r>
              <a:rPr lang="en-US" dirty="0" smtClean="0">
                <a:solidFill>
                  <a:schemeClr val="tx1"/>
                </a:solidFill>
              </a:rPr>
              <a:t>In addition, a skull and crossbones symbol is required on labels which are described as high toxic. </a:t>
            </a:r>
          </a:p>
          <a:p>
            <a:pPr>
              <a:defRPr/>
            </a:pPr>
            <a:endParaRPr lang="en-US" dirty="0" smtClean="0">
              <a:solidFill>
                <a:schemeClr val="tx1"/>
              </a:solidFill>
            </a:endParaRPr>
          </a:p>
          <a:p>
            <a:pPr>
              <a:defRPr/>
            </a:pPr>
            <a:r>
              <a:rPr lang="en-US" dirty="0" smtClean="0">
                <a:solidFill>
                  <a:schemeClr val="tx1"/>
                </a:solidFill>
              </a:rPr>
              <a:t>These insecticides have an acute oral LD</a:t>
            </a:r>
            <a:r>
              <a:rPr lang="en-US" baseline="-25000" dirty="0" smtClean="0">
                <a:solidFill>
                  <a:schemeClr val="tx1"/>
                </a:solidFill>
              </a:rPr>
              <a:t>50 </a:t>
            </a:r>
            <a:r>
              <a:rPr lang="en-US" dirty="0" smtClean="0">
                <a:solidFill>
                  <a:schemeClr val="tx1"/>
                </a:solidFill>
              </a:rPr>
              <a:t>range of 0 to 50 mg/kg.</a:t>
            </a:r>
            <a:endParaRPr lang="en-US" b="0" dirty="0" smtClean="0">
              <a:solidFill>
                <a:schemeClr val="tx1"/>
              </a:solidFill>
              <a:latin typeface="Times" charset="0"/>
            </a:endParaRPr>
          </a:p>
        </p:txBody>
      </p:sp>
      <p:sp>
        <p:nvSpPr>
          <p:cNvPr id="31748" name="Rectangle 4"/>
          <p:cNvSpPr>
            <a:spLocks noGrp="1" noChangeArrowheads="1"/>
          </p:cNvSpPr>
          <p:nvPr>
            <p:ph type="title" idx="4294967295"/>
          </p:nvPr>
        </p:nvSpPr>
        <p:spPr>
          <a:xfrm>
            <a:off x="228600" y="228600"/>
            <a:ext cx="8915400" cy="1384300"/>
          </a:xfrm>
        </p:spPr>
        <p:txBody>
          <a:bodyPr>
            <a:spAutoFit/>
          </a:bodyPr>
          <a:lstStyle/>
          <a:p>
            <a:pPr algn="l" eaLnBrk="1" hangingPunct="1">
              <a:defRPr/>
            </a:pPr>
            <a:r>
              <a:rPr lang="en-US" sz="2800" b="1" dirty="0" smtClean="0">
                <a:solidFill>
                  <a:srgbClr val="3333CC"/>
                </a:solidFill>
                <a:effectLst>
                  <a:outerShdw blurRad="38100" dist="38100" dir="2700000" algn="tl">
                    <a:srgbClr val="000000">
                      <a:alpha val="43137"/>
                    </a:srgbClr>
                  </a:outerShdw>
                </a:effectLst>
                <a:latin typeface="Arial" charset="0"/>
              </a:rPr>
              <a:t>On each insecticide product there is a word indicating the relative toxicity of the A.I. to humans. There are 4 categories.</a:t>
            </a:r>
            <a:endParaRPr lang="en-US" dirty="0" smtClean="0">
              <a:effectLst>
                <a:outerShdw blurRad="38100" dist="38100" dir="2700000" algn="tl">
                  <a:srgbClr val="000000">
                    <a:alpha val="43137"/>
                  </a:srgbClr>
                </a:outerShdw>
              </a:effectLst>
            </a:endParaRPr>
          </a:p>
        </p:txBody>
      </p:sp>
      <p:pic>
        <p:nvPicPr>
          <p:cNvPr id="2" name="65455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11</a:t>
            </a:fld>
            <a:endParaRPr lang="en-US" dirty="0"/>
          </a:p>
        </p:txBody>
      </p:sp>
    </p:spTree>
  </p:cSld>
  <p:clrMapOvr>
    <a:masterClrMapping/>
  </p:clrMapOvr>
  <p:transition spd="slow" advTm="314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8600" y="1600200"/>
            <a:ext cx="86868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defRPr/>
            </a:pPr>
            <a:r>
              <a:rPr lang="en-US" u="sng" dirty="0" smtClean="0">
                <a:solidFill>
                  <a:srgbClr val="ED181E"/>
                </a:solidFill>
                <a:effectLst>
                  <a:outerShdw blurRad="38100" dist="38100" dir="2700000" algn="tl">
                    <a:srgbClr val="000000">
                      <a:alpha val="43137"/>
                    </a:srgbClr>
                  </a:outerShdw>
                </a:effectLst>
              </a:rPr>
              <a:t>Category II</a:t>
            </a:r>
            <a:r>
              <a:rPr lang="en-US" dirty="0" smtClean="0">
                <a:solidFill>
                  <a:srgbClr val="ED181E"/>
                </a:solidFill>
                <a:effectLst>
                  <a:outerShdw blurRad="38100" dist="38100" dir="2700000" algn="tl">
                    <a:srgbClr val="000000">
                      <a:alpha val="43137"/>
                    </a:srgbClr>
                  </a:outerShdw>
                </a:effectLst>
              </a:rPr>
              <a:t>. Contain the signal word—Warning.</a:t>
            </a:r>
          </a:p>
          <a:p>
            <a:pPr>
              <a:defRPr/>
            </a:pPr>
            <a:endParaRPr lang="en-US" dirty="0" smtClean="0">
              <a:solidFill>
                <a:srgbClr val="ED181E"/>
              </a:solidFill>
              <a:effectLst>
                <a:outerShdw blurRad="38100" dist="38100" dir="2700000" algn="tl">
                  <a:srgbClr val="000000">
                    <a:alpha val="43137"/>
                  </a:srgbClr>
                </a:outerShdw>
              </a:effectLst>
            </a:endParaRPr>
          </a:p>
          <a:p>
            <a:pPr>
              <a:defRPr/>
            </a:pPr>
            <a:r>
              <a:rPr lang="en-US" dirty="0" smtClean="0">
                <a:solidFill>
                  <a:schemeClr val="tx1"/>
                </a:solidFill>
              </a:rPr>
              <a:t>Insecticides in this category are described as moderately toxic. </a:t>
            </a:r>
          </a:p>
          <a:p>
            <a:pPr>
              <a:defRPr/>
            </a:pPr>
            <a:endParaRPr lang="en-US" dirty="0" smtClean="0">
              <a:solidFill>
                <a:schemeClr val="tx1"/>
              </a:solidFill>
            </a:endParaRPr>
          </a:p>
          <a:p>
            <a:pPr>
              <a:defRPr/>
            </a:pPr>
            <a:r>
              <a:rPr lang="en-US" dirty="0" smtClean="0">
                <a:solidFill>
                  <a:schemeClr val="tx1"/>
                </a:solidFill>
              </a:rPr>
              <a:t>They have an acute oral LD</a:t>
            </a:r>
            <a:r>
              <a:rPr lang="en-US" baseline="-25000" dirty="0" smtClean="0">
                <a:solidFill>
                  <a:schemeClr val="tx1"/>
                </a:solidFill>
              </a:rPr>
              <a:t>50</a:t>
            </a:r>
            <a:r>
              <a:rPr lang="en-US" dirty="0" smtClean="0">
                <a:solidFill>
                  <a:schemeClr val="tx1"/>
                </a:solidFill>
              </a:rPr>
              <a:t> range of 50 to 500 mg/kg.</a:t>
            </a:r>
          </a:p>
        </p:txBody>
      </p:sp>
      <p:pic>
        <p:nvPicPr>
          <p:cNvPr id="2" name="5FB05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12</a:t>
            </a:fld>
            <a:endParaRPr lang="en-US" dirty="0"/>
          </a:p>
        </p:txBody>
      </p:sp>
    </p:spTree>
  </p:cSld>
  <p:clrMapOvr>
    <a:masterClrMapping/>
  </p:clrMapOvr>
  <p:transition spd="slow" advTm="52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990600"/>
            <a:ext cx="86868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defRPr/>
            </a:pPr>
            <a:r>
              <a:rPr lang="en-US" u="sng" dirty="0" smtClean="0">
                <a:solidFill>
                  <a:srgbClr val="ED181E"/>
                </a:solidFill>
                <a:effectLst>
                  <a:outerShdw blurRad="38100" dist="38100" dir="2700000" algn="tl">
                    <a:srgbClr val="000000">
                      <a:alpha val="43137"/>
                    </a:srgbClr>
                  </a:outerShdw>
                </a:effectLst>
              </a:rPr>
              <a:t>Category III</a:t>
            </a:r>
            <a:r>
              <a:rPr lang="en-US" dirty="0" smtClean="0">
                <a:solidFill>
                  <a:srgbClr val="ED181E"/>
                </a:solidFill>
                <a:effectLst>
                  <a:outerShdw blurRad="38100" dist="38100" dir="2700000" algn="tl">
                    <a:srgbClr val="000000">
                      <a:alpha val="43137"/>
                    </a:srgbClr>
                  </a:outerShdw>
                </a:effectLst>
              </a:rPr>
              <a:t>. Contain the signal word—Caution.</a:t>
            </a:r>
            <a:endParaRPr lang="en-US" dirty="0" smtClean="0">
              <a:solidFill>
                <a:schemeClr val="tx1"/>
              </a:solidFill>
            </a:endParaRPr>
          </a:p>
          <a:p>
            <a:pPr>
              <a:defRPr/>
            </a:pPr>
            <a:endParaRPr lang="en-US" dirty="0" smtClean="0">
              <a:solidFill>
                <a:schemeClr val="tx1"/>
              </a:solidFill>
            </a:endParaRPr>
          </a:p>
          <a:p>
            <a:pPr>
              <a:defRPr/>
            </a:pPr>
            <a:r>
              <a:rPr lang="en-US" dirty="0" smtClean="0">
                <a:solidFill>
                  <a:schemeClr val="tx1"/>
                </a:solidFill>
              </a:rPr>
              <a:t>These are slightly toxic insecticides.</a:t>
            </a:r>
          </a:p>
          <a:p>
            <a:pPr>
              <a:defRPr/>
            </a:pPr>
            <a:endParaRPr lang="en-US" dirty="0" smtClean="0">
              <a:solidFill>
                <a:schemeClr val="tx1"/>
              </a:solidFill>
            </a:endParaRPr>
          </a:p>
          <a:p>
            <a:pPr>
              <a:defRPr/>
            </a:pPr>
            <a:r>
              <a:rPr lang="en-US" dirty="0" smtClean="0">
                <a:solidFill>
                  <a:schemeClr val="tx1"/>
                </a:solidFill>
              </a:rPr>
              <a:t>They have an acute oral LD</a:t>
            </a:r>
            <a:r>
              <a:rPr lang="en-US" baseline="-25000" dirty="0" smtClean="0">
                <a:solidFill>
                  <a:schemeClr val="tx1"/>
                </a:solidFill>
              </a:rPr>
              <a:t>50</a:t>
            </a:r>
            <a:r>
              <a:rPr lang="en-US" dirty="0" smtClean="0">
                <a:solidFill>
                  <a:schemeClr val="tx1"/>
                </a:solidFill>
              </a:rPr>
              <a:t> range of 500 to 5000 mg/kg.</a:t>
            </a:r>
          </a:p>
          <a:p>
            <a:pPr>
              <a:defRPr/>
            </a:pPr>
            <a:endParaRPr lang="en-US" dirty="0" smtClean="0">
              <a:solidFill>
                <a:schemeClr val="tx1"/>
              </a:solidFill>
            </a:endParaRPr>
          </a:p>
          <a:p>
            <a:pPr>
              <a:defRPr/>
            </a:pPr>
            <a:r>
              <a:rPr lang="en-US" u="sng" dirty="0" smtClean="0">
                <a:solidFill>
                  <a:srgbClr val="ED181E"/>
                </a:solidFill>
                <a:effectLst>
                  <a:outerShdw blurRad="38100" dist="38100" dir="2700000" algn="tl">
                    <a:srgbClr val="000000">
                      <a:alpha val="43137"/>
                    </a:srgbClr>
                  </a:outerShdw>
                </a:effectLst>
              </a:rPr>
              <a:t>Category IV</a:t>
            </a:r>
            <a:r>
              <a:rPr lang="en-US" dirty="0" smtClean="0">
                <a:solidFill>
                  <a:srgbClr val="ED181E"/>
                </a:solidFill>
                <a:effectLst>
                  <a:outerShdw blurRad="38100" dist="38100" dir="2700000" algn="tl">
                    <a:srgbClr val="000000">
                      <a:alpha val="43137"/>
                    </a:srgbClr>
                  </a:outerShdw>
                </a:effectLst>
              </a:rPr>
              <a:t>. Contain the signal word—Caution.</a:t>
            </a:r>
            <a:endParaRPr lang="en-US" dirty="0" smtClean="0">
              <a:effectLst>
                <a:outerShdw blurRad="38100" dist="38100" dir="2700000" algn="tl">
                  <a:srgbClr val="000000">
                    <a:alpha val="43137"/>
                  </a:srgbClr>
                </a:outerShdw>
              </a:effectLst>
            </a:endParaRPr>
          </a:p>
          <a:p>
            <a:pPr>
              <a:defRPr/>
            </a:pPr>
            <a:endParaRPr lang="en-US" dirty="0" smtClean="0">
              <a:solidFill>
                <a:schemeClr val="tx1"/>
              </a:solidFill>
            </a:endParaRPr>
          </a:p>
          <a:p>
            <a:pPr>
              <a:defRPr/>
            </a:pPr>
            <a:r>
              <a:rPr lang="en-US" dirty="0" smtClean="0">
                <a:solidFill>
                  <a:schemeClr val="tx1"/>
                </a:solidFill>
              </a:rPr>
              <a:t>These are very low toxicity insecticides that have an acute oral LD</a:t>
            </a:r>
            <a:r>
              <a:rPr lang="en-US" baseline="-25000" dirty="0" smtClean="0">
                <a:solidFill>
                  <a:schemeClr val="tx1"/>
                </a:solidFill>
              </a:rPr>
              <a:t>50</a:t>
            </a:r>
            <a:r>
              <a:rPr lang="en-US" dirty="0" smtClean="0">
                <a:solidFill>
                  <a:schemeClr val="tx1"/>
                </a:solidFill>
              </a:rPr>
              <a:t> greater than 5000 mg/kg.</a:t>
            </a:r>
            <a:endParaRPr lang="en-US" dirty="0" smtClean="0"/>
          </a:p>
        </p:txBody>
      </p:sp>
      <p:pic>
        <p:nvPicPr>
          <p:cNvPr id="2" name="0379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13</a:t>
            </a:fld>
            <a:endParaRPr lang="en-US" dirty="0"/>
          </a:p>
        </p:txBody>
      </p:sp>
    </p:spTree>
  </p:cSld>
  <p:clrMapOvr>
    <a:masterClrMapping/>
  </p:clrMapOvr>
  <p:transition spd="slow" advTm="320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228600" y="1600200"/>
            <a:ext cx="8686800"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pitchFamily="18" charset="0"/>
              </a:defRPr>
            </a:lvl1pPr>
            <a:lvl2pPr marL="976313" indent="-457200" eaLnBrk="0" hangingPunct="0">
              <a:defRPr sz="2400">
                <a:solidFill>
                  <a:schemeClr val="tx1"/>
                </a:solidFill>
                <a:latin typeface="Times" pitchFamily="18" charset="0"/>
              </a:defRPr>
            </a:lvl2pPr>
            <a:lvl3pPr marL="1547813" indent="-457200" eaLnBrk="0" hangingPunct="0">
              <a:defRPr sz="2400">
                <a:solidFill>
                  <a:schemeClr val="tx1"/>
                </a:solidFill>
                <a:latin typeface="Times" pitchFamily="18" charset="0"/>
              </a:defRPr>
            </a:lvl3pPr>
            <a:lvl4pPr marL="2119313" indent="-457200" eaLnBrk="0" hangingPunct="0">
              <a:defRPr sz="2400">
                <a:solidFill>
                  <a:schemeClr val="tx1"/>
                </a:solidFill>
                <a:latin typeface="Times" pitchFamily="18" charset="0"/>
              </a:defRPr>
            </a:lvl4pPr>
            <a:lvl5pPr marL="2690813" indent="-457200" eaLnBrk="0" hangingPunct="0">
              <a:defRPr sz="2400">
                <a:solidFill>
                  <a:schemeClr val="tx1"/>
                </a:solidFill>
                <a:latin typeface="Times" pitchFamily="18" charset="0"/>
              </a:defRPr>
            </a:lvl5pPr>
            <a:lvl6pPr marL="3148013" indent="-457200" eaLnBrk="0" fontAlgn="base" hangingPunct="0">
              <a:spcBef>
                <a:spcPct val="0"/>
              </a:spcBef>
              <a:spcAft>
                <a:spcPct val="0"/>
              </a:spcAft>
              <a:defRPr sz="2400">
                <a:solidFill>
                  <a:schemeClr val="tx1"/>
                </a:solidFill>
                <a:latin typeface="Times" pitchFamily="18" charset="0"/>
              </a:defRPr>
            </a:lvl6pPr>
            <a:lvl7pPr marL="3605213" indent="-457200" eaLnBrk="0" fontAlgn="base" hangingPunct="0">
              <a:spcBef>
                <a:spcPct val="0"/>
              </a:spcBef>
              <a:spcAft>
                <a:spcPct val="0"/>
              </a:spcAft>
              <a:defRPr sz="2400">
                <a:solidFill>
                  <a:schemeClr val="tx1"/>
                </a:solidFill>
                <a:latin typeface="Times" pitchFamily="18" charset="0"/>
              </a:defRPr>
            </a:lvl7pPr>
            <a:lvl8pPr marL="4062413" indent="-457200" eaLnBrk="0" fontAlgn="base" hangingPunct="0">
              <a:spcBef>
                <a:spcPct val="0"/>
              </a:spcBef>
              <a:spcAft>
                <a:spcPct val="0"/>
              </a:spcAft>
              <a:defRPr sz="2400">
                <a:solidFill>
                  <a:schemeClr val="tx1"/>
                </a:solidFill>
                <a:latin typeface="Times" pitchFamily="18" charset="0"/>
              </a:defRPr>
            </a:lvl8pPr>
            <a:lvl9pPr marL="4519613" indent="-457200" eaLnBrk="0" fontAlgn="base" hangingPunct="0">
              <a:spcBef>
                <a:spcPct val="0"/>
              </a:spcBef>
              <a:spcAft>
                <a:spcPct val="0"/>
              </a:spcAft>
              <a:defRPr sz="2400">
                <a:solidFill>
                  <a:schemeClr val="tx1"/>
                </a:solidFill>
                <a:latin typeface="Times" pitchFamily="18" charset="0"/>
              </a:defRPr>
            </a:lvl9pPr>
          </a:lstStyle>
          <a:p>
            <a:pPr>
              <a:defRPr/>
            </a:pPr>
            <a:r>
              <a:rPr lang="en-US" sz="2800" dirty="0" smtClean="0">
                <a:solidFill>
                  <a:srgbClr val="ED181E"/>
                </a:solidFill>
                <a:effectLst>
                  <a:outerShdw blurRad="38100" dist="38100" dir="2700000" algn="tl">
                    <a:srgbClr val="000000">
                      <a:alpha val="43137"/>
                    </a:srgbClr>
                  </a:outerShdw>
                </a:effectLst>
                <a:latin typeface="Arial" charset="0"/>
              </a:rPr>
              <a:t>1. Organophosphates and Carbamates</a:t>
            </a:r>
            <a:r>
              <a:rPr lang="en-US" sz="2800" dirty="0" smtClean="0">
                <a:latin typeface="Arial" charset="0"/>
              </a:rPr>
              <a:t>	</a:t>
            </a:r>
          </a:p>
          <a:p>
            <a:pPr>
              <a:spcAft>
                <a:spcPts val="600"/>
              </a:spcAft>
              <a:buFont typeface="Times" pitchFamily="18" charset="0"/>
              <a:buNone/>
              <a:defRPr/>
            </a:pPr>
            <a:r>
              <a:rPr lang="en-US" dirty="0" smtClean="0">
                <a:latin typeface="Arial" charset="0"/>
              </a:rPr>
              <a:t>Inhibit the enzyme cholinesterase. This prevents the termination of nerve impulse transmission.</a:t>
            </a:r>
          </a:p>
          <a:p>
            <a:pPr eaLnBrk="1" hangingPunct="1">
              <a:defRPr/>
            </a:pPr>
            <a:r>
              <a:rPr lang="en-US" sz="2800" dirty="0">
                <a:solidFill>
                  <a:srgbClr val="ED181E"/>
                </a:solidFill>
                <a:effectLst>
                  <a:outerShdw blurRad="38100" dist="38100" dir="2700000" algn="tl">
                    <a:srgbClr val="000000">
                      <a:alpha val="43137"/>
                    </a:srgbClr>
                  </a:outerShdw>
                </a:effectLst>
                <a:latin typeface="Arial" charset="0"/>
              </a:rPr>
              <a:t>2. Pyrethroids and </a:t>
            </a:r>
            <a:r>
              <a:rPr lang="en-US" sz="2800" dirty="0" smtClean="0">
                <a:solidFill>
                  <a:srgbClr val="ED181E"/>
                </a:solidFill>
                <a:effectLst>
                  <a:outerShdw blurRad="38100" dist="38100" dir="2700000" algn="tl">
                    <a:srgbClr val="000000">
                      <a:alpha val="43137"/>
                    </a:srgbClr>
                  </a:outerShdw>
                </a:effectLst>
                <a:latin typeface="Arial" charset="0"/>
              </a:rPr>
              <a:t>Chlorinated Hydrocarbons</a:t>
            </a:r>
            <a:endParaRPr lang="en-US" sz="2800" dirty="0">
              <a:solidFill>
                <a:srgbClr val="1822CD"/>
              </a:solidFill>
              <a:effectLst>
                <a:outerShdw blurRad="38100" dist="38100" dir="2700000" algn="tl">
                  <a:srgbClr val="000000">
                    <a:alpha val="43137"/>
                  </a:srgbClr>
                </a:outerShdw>
              </a:effectLst>
              <a:latin typeface="Arial" charset="0"/>
            </a:endParaRPr>
          </a:p>
          <a:p>
            <a:pPr eaLnBrk="1" hangingPunct="1">
              <a:spcAft>
                <a:spcPts val="600"/>
              </a:spcAft>
              <a:defRPr/>
            </a:pPr>
            <a:r>
              <a:rPr lang="en-US" dirty="0">
                <a:solidFill>
                  <a:srgbClr val="000000"/>
                </a:solidFill>
                <a:latin typeface="Arial" charset="0"/>
              </a:rPr>
              <a:t>Destabilize nerve cell membranes</a:t>
            </a:r>
            <a:r>
              <a:rPr lang="en-US" dirty="0" smtClean="0">
                <a:solidFill>
                  <a:srgbClr val="000000"/>
                </a:solidFill>
                <a:latin typeface="Arial" charset="0"/>
              </a:rPr>
              <a:t>.</a:t>
            </a:r>
          </a:p>
          <a:p>
            <a:pPr eaLnBrk="1" hangingPunct="1">
              <a:defRPr/>
            </a:pPr>
            <a:r>
              <a:rPr lang="en-US" sz="2800" dirty="0">
                <a:solidFill>
                  <a:srgbClr val="ED181E"/>
                </a:solidFill>
                <a:effectLst>
                  <a:outerShdw blurRad="38100" dist="38100" dir="2700000" algn="tl">
                    <a:srgbClr val="000000">
                      <a:alpha val="43137"/>
                    </a:srgbClr>
                  </a:outerShdw>
                </a:effectLst>
                <a:latin typeface="Arial" charset="0"/>
              </a:rPr>
              <a:t>3. Neonicotinyls	</a:t>
            </a:r>
            <a:endParaRPr lang="en-US" sz="2800" dirty="0">
              <a:solidFill>
                <a:srgbClr val="1822CD"/>
              </a:solidFill>
              <a:effectLst>
                <a:outerShdw blurRad="38100" dist="38100" dir="2700000" algn="tl">
                  <a:srgbClr val="000000">
                    <a:alpha val="43137"/>
                  </a:srgbClr>
                </a:outerShdw>
              </a:effectLst>
              <a:latin typeface="Arial" charset="0"/>
            </a:endParaRPr>
          </a:p>
          <a:p>
            <a:pPr eaLnBrk="1" hangingPunct="1">
              <a:spcAft>
                <a:spcPts val="600"/>
              </a:spcAft>
              <a:defRPr/>
            </a:pPr>
            <a:r>
              <a:rPr lang="en-US" dirty="0">
                <a:solidFill>
                  <a:srgbClr val="000000"/>
                </a:solidFill>
                <a:latin typeface="Arial" charset="0"/>
              </a:rPr>
              <a:t>Work on central nervous system, cause over-stimulation and blockage of the postsynaptic nicotine acetylcholine receptors</a:t>
            </a:r>
            <a:r>
              <a:rPr lang="en-US" dirty="0" smtClean="0">
                <a:solidFill>
                  <a:srgbClr val="000000"/>
                </a:solidFill>
                <a:latin typeface="Arial" charset="0"/>
              </a:rPr>
              <a:t>.</a:t>
            </a:r>
          </a:p>
          <a:p>
            <a:pPr eaLnBrk="1" hangingPunct="1">
              <a:defRPr/>
            </a:pPr>
            <a:r>
              <a:rPr lang="en-US" sz="2800" dirty="0">
                <a:solidFill>
                  <a:srgbClr val="ED181E"/>
                </a:solidFill>
                <a:effectLst>
                  <a:outerShdw blurRad="38100" dist="38100" dir="2700000" algn="tl">
                    <a:srgbClr val="000000">
                      <a:alpha val="43137"/>
                    </a:srgbClr>
                  </a:outerShdw>
                </a:effectLst>
                <a:latin typeface="Arial" charset="0"/>
              </a:rPr>
              <a:t>4. Novel </a:t>
            </a:r>
            <a:r>
              <a:rPr lang="en-US" sz="2800" dirty="0" smtClean="0">
                <a:solidFill>
                  <a:srgbClr val="ED181E"/>
                </a:solidFill>
                <a:effectLst>
                  <a:outerShdw blurRad="38100" dist="38100" dir="2700000" algn="tl">
                    <a:srgbClr val="000000">
                      <a:alpha val="43137"/>
                    </a:srgbClr>
                  </a:outerShdw>
                </a:effectLst>
                <a:latin typeface="Arial" charset="0"/>
              </a:rPr>
              <a:t>insecticides</a:t>
            </a:r>
            <a:endParaRPr lang="en-US" dirty="0" smtClean="0">
              <a:solidFill>
                <a:srgbClr val="ED181E"/>
              </a:solidFill>
              <a:effectLst>
                <a:outerShdw blurRad="38100" dist="38100" dir="2700000" algn="tl">
                  <a:srgbClr val="000000">
                    <a:alpha val="43137"/>
                  </a:srgbClr>
                </a:outerShdw>
              </a:effectLst>
              <a:latin typeface="Arial" charset="0"/>
            </a:endParaRPr>
          </a:p>
          <a:p>
            <a:pPr eaLnBrk="1" hangingPunct="1">
              <a:defRPr/>
            </a:pPr>
            <a:r>
              <a:rPr lang="en-US" dirty="0" smtClean="0">
                <a:solidFill>
                  <a:srgbClr val="000000"/>
                </a:solidFill>
                <a:latin typeface="Arial" charset="0"/>
              </a:rPr>
              <a:t>Mode </a:t>
            </a:r>
            <a:r>
              <a:rPr lang="en-US" dirty="0">
                <a:solidFill>
                  <a:srgbClr val="000000"/>
                </a:solidFill>
                <a:latin typeface="Arial" charset="0"/>
              </a:rPr>
              <a:t>of action specific</a:t>
            </a:r>
            <a:r>
              <a:rPr lang="en-US" dirty="0" smtClean="0">
                <a:solidFill>
                  <a:srgbClr val="000000"/>
                </a:solidFill>
                <a:latin typeface="Arial" charset="0"/>
              </a:rPr>
              <a:t>.</a:t>
            </a:r>
            <a:endParaRPr lang="en-US" b="0" dirty="0" smtClean="0">
              <a:latin typeface="Arial" charset="0"/>
            </a:endParaRPr>
          </a:p>
        </p:txBody>
      </p:sp>
      <p:sp>
        <p:nvSpPr>
          <p:cNvPr id="2" name="TextBox 1"/>
          <p:cNvSpPr txBox="1"/>
          <p:nvPr/>
        </p:nvSpPr>
        <p:spPr>
          <a:xfrm>
            <a:off x="228600" y="555625"/>
            <a:ext cx="8915400" cy="892175"/>
          </a:xfrm>
          <a:prstGeom prst="rect">
            <a:avLst/>
          </a:prstGeom>
          <a:noFill/>
        </p:spPr>
        <p:txBody>
          <a:bodyPr>
            <a:spAutoFit/>
          </a:bodyPr>
          <a:lstStyle/>
          <a:p>
            <a:pPr>
              <a:defRPr/>
            </a:pPr>
            <a:r>
              <a:rPr lang="en-US" dirty="0">
                <a:solidFill>
                  <a:srgbClr val="3333CC"/>
                </a:solidFill>
                <a:effectLst>
                  <a:outerShdw blurRad="38100" dist="38100" dir="2700000" algn="tl">
                    <a:srgbClr val="000000">
                      <a:alpha val="43137"/>
                    </a:srgbClr>
                  </a:outerShdw>
                </a:effectLst>
              </a:rPr>
              <a:t>Chemical class/mode of activity</a:t>
            </a:r>
          </a:p>
          <a:p>
            <a:pPr>
              <a:defRPr/>
            </a:pPr>
            <a:r>
              <a:rPr lang="en-US" sz="2400" dirty="0">
                <a:solidFill>
                  <a:srgbClr val="3333CC"/>
                </a:solidFill>
              </a:rPr>
              <a:t>The mode of action is the mechanism that kills the insects.</a:t>
            </a:r>
          </a:p>
        </p:txBody>
      </p:sp>
      <p:pic>
        <p:nvPicPr>
          <p:cNvPr id="3" name="E94D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C222A038-7CB0-487F-9974-B25E531D84C2}" type="slidenum">
              <a:rPr lang="en-US" smtClean="0"/>
              <a:pPr>
                <a:defRPr/>
              </a:pPr>
              <a:t>14</a:t>
            </a:fld>
            <a:endParaRPr lang="en-US" dirty="0"/>
          </a:p>
        </p:txBody>
      </p:sp>
    </p:spTree>
  </p:cSld>
  <p:clrMapOvr>
    <a:masterClrMapping/>
  </p:clrMapOvr>
  <p:transition spd="slow" advTm="661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5"/>
          <p:cNvSpPr txBox="1">
            <a:spLocks noChangeArrowheads="1"/>
          </p:cNvSpPr>
          <p:nvPr/>
        </p:nvSpPr>
        <p:spPr bwMode="auto">
          <a:xfrm>
            <a:off x="228600" y="2286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200"/>
              </a:spcAft>
              <a:buFont typeface="Arial" charset="0"/>
              <a:buNone/>
              <a:defRPr/>
            </a:pPr>
            <a:r>
              <a:rPr lang="en-US" dirty="0" smtClean="0">
                <a:solidFill>
                  <a:srgbClr val="3333CC"/>
                </a:solidFill>
                <a:effectLst>
                  <a:outerShdw blurRad="38100" dist="38100" dir="2700000" algn="tl">
                    <a:srgbClr val="000000">
                      <a:alpha val="43137"/>
                    </a:srgbClr>
                  </a:outerShdw>
                </a:effectLst>
                <a:latin typeface="Arial" charset="0"/>
                <a:ea typeface="MS PGothic" pitchFamily="34" charset="-128"/>
              </a:rPr>
              <a:t>Most insecticides kill bees by contact</a:t>
            </a:r>
          </a:p>
        </p:txBody>
      </p:sp>
      <p:sp>
        <p:nvSpPr>
          <p:cNvPr id="234500" name="Rectangle 4"/>
          <p:cNvSpPr>
            <a:spLocks noChangeArrowheads="1"/>
          </p:cNvSpPr>
          <p:nvPr/>
        </p:nvSpPr>
        <p:spPr bwMode="auto">
          <a:xfrm>
            <a:off x="152400" y="750888"/>
            <a:ext cx="8686800" cy="574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1200"/>
              </a:spcAft>
              <a:buFont typeface="Arial" charset="0"/>
              <a:buNone/>
              <a:defRPr/>
            </a:pPr>
            <a:r>
              <a:rPr lang="en-US" sz="2400" dirty="0">
                <a:solidFill>
                  <a:srgbClr val="FF0066"/>
                </a:solidFill>
                <a:effectLst>
                  <a:outerShdw blurRad="38100" dist="38100" dir="2700000" algn="tl">
                    <a:srgbClr val="000000">
                      <a:alpha val="43137"/>
                    </a:srgbClr>
                  </a:outerShdw>
                </a:effectLst>
                <a:latin typeface="Arial" pitchFamily="34" charset="0"/>
                <a:cs typeface="Arial" pitchFamily="34" charset="0"/>
              </a:rPr>
              <a:t>Organophosphates (OP), pyrethroids (P), </a:t>
            </a:r>
            <a:r>
              <a:rPr lang="en-US" sz="2400" dirty="0" err="1">
                <a:solidFill>
                  <a:srgbClr val="FF0066"/>
                </a:solidFill>
                <a:effectLst>
                  <a:outerShdw blurRad="38100" dist="38100" dir="2700000" algn="tl">
                    <a:srgbClr val="000000">
                      <a:alpha val="43137"/>
                    </a:srgbClr>
                  </a:outerShdw>
                </a:effectLst>
                <a:latin typeface="Arial" pitchFamily="34" charset="0"/>
                <a:cs typeface="Arial" pitchFamily="34" charset="0"/>
              </a:rPr>
              <a:t>carbamates</a:t>
            </a:r>
            <a:r>
              <a:rPr lang="en-US" sz="2400" dirty="0">
                <a:solidFill>
                  <a:srgbClr val="FF0066"/>
                </a:solidFill>
                <a:effectLst>
                  <a:outerShdw blurRad="38100" dist="38100" dir="2700000" algn="tl">
                    <a:srgbClr val="000000">
                      <a:alpha val="43137"/>
                    </a:srgbClr>
                  </a:outerShdw>
                </a:effectLst>
                <a:latin typeface="Arial" pitchFamily="34" charset="0"/>
                <a:cs typeface="Arial" pitchFamily="34" charset="0"/>
              </a:rPr>
              <a:t> (C) are toxic to bees. </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Dimethoate</a:t>
            </a:r>
            <a:r>
              <a:rPr lang="en-US" sz="2400" dirty="0">
                <a:solidFill>
                  <a:schemeClr val="tx1"/>
                </a:solidFill>
                <a:latin typeface="Arial" pitchFamily="34" charset="0"/>
                <a:cs typeface="Arial" pitchFamily="34" charset="0"/>
              </a:rPr>
              <a:t> (OP) is highly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15 ng/bee</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Chlorpyrifos</a:t>
            </a:r>
            <a:r>
              <a:rPr lang="en-US" sz="2400" dirty="0">
                <a:solidFill>
                  <a:schemeClr val="tx1"/>
                </a:solidFill>
                <a:latin typeface="Arial" pitchFamily="34" charset="0"/>
                <a:cs typeface="Arial" pitchFamily="34" charset="0"/>
              </a:rPr>
              <a:t> (OP) is toxic, LD</a:t>
            </a:r>
            <a:r>
              <a:rPr lang="en-US" sz="2400" baseline="-25000" dirty="0">
                <a:solidFill>
                  <a:schemeClr val="tx1"/>
                </a:solidFill>
                <a:latin typeface="Arial" pitchFamily="34" charset="0"/>
                <a:cs typeface="Arial" pitchFamily="34" charset="0"/>
              </a:rPr>
              <a:t>50  </a:t>
            </a:r>
            <a:r>
              <a:rPr lang="en-US" sz="2400" dirty="0">
                <a:solidFill>
                  <a:schemeClr val="tx1"/>
                </a:solidFill>
                <a:latin typeface="Arial" pitchFamily="34" charset="0"/>
                <a:cs typeface="Arial" pitchFamily="34" charset="0"/>
              </a:rPr>
              <a:t>70 ng/bee</a:t>
            </a:r>
          </a:p>
          <a:p>
            <a:pPr marL="349250" indent="-349250" fontAlgn="auto">
              <a:spcBef>
                <a:spcPts val="0"/>
              </a:spcBef>
              <a:spcAft>
                <a:spcPts val="600"/>
              </a:spcAft>
              <a:buClr>
                <a:srgbClr val="3333CC"/>
              </a:buClr>
              <a:buSzPct val="150000"/>
              <a:buFontTx/>
              <a:buChar char="•"/>
              <a:defRPr/>
            </a:pPr>
            <a:r>
              <a:rPr lang="en-US" sz="2400" dirty="0">
                <a:solidFill>
                  <a:schemeClr val="tx1"/>
                </a:solidFill>
                <a:latin typeface="Arial" pitchFamily="34" charset="0"/>
                <a:cs typeface="Arial" pitchFamily="34" charset="0"/>
              </a:rPr>
              <a:t>Methyl parathion (OP) is highly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11 ng/bee</a:t>
            </a:r>
          </a:p>
          <a:p>
            <a:pPr marL="349250" indent="-349250" fontAlgn="auto">
              <a:spcBef>
                <a:spcPts val="0"/>
              </a:spcBef>
              <a:spcAft>
                <a:spcPts val="600"/>
              </a:spcAft>
              <a:buClr>
                <a:srgbClr val="3333CC"/>
              </a:buClr>
              <a:buSzPct val="150000"/>
              <a:buFontTx/>
              <a:buChar char="•"/>
              <a:defRPr/>
            </a:pPr>
            <a:r>
              <a:rPr lang="en-US" sz="2400" dirty="0">
                <a:solidFill>
                  <a:schemeClr val="tx1"/>
                </a:solidFill>
                <a:latin typeface="Arial" pitchFamily="34" charset="0"/>
                <a:cs typeface="Arial" pitchFamily="34" charset="0"/>
              </a:rPr>
              <a:t>Coumaphos (OP) is 180 times less than methyl parathion, with LD50 of 2030 ng/ bee</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Esfenvalerate</a:t>
            </a:r>
            <a:r>
              <a:rPr lang="en-US" sz="2400" dirty="0">
                <a:solidFill>
                  <a:schemeClr val="tx1"/>
                </a:solidFill>
                <a:latin typeface="Arial" pitchFamily="34" charset="0"/>
                <a:cs typeface="Arial" pitchFamily="34" charset="0"/>
              </a:rPr>
              <a:t> (P) is highly toxic, LD</a:t>
            </a:r>
            <a:r>
              <a:rPr lang="en-US" sz="2400" baseline="-25000" dirty="0">
                <a:solidFill>
                  <a:schemeClr val="tx1"/>
                </a:solidFill>
                <a:latin typeface="Arial" pitchFamily="34" charset="0"/>
                <a:cs typeface="Arial" pitchFamily="34" charset="0"/>
              </a:rPr>
              <a:t>50 </a:t>
            </a:r>
            <a:r>
              <a:rPr lang="en-US" sz="2400" dirty="0">
                <a:solidFill>
                  <a:schemeClr val="tx1"/>
                </a:solidFill>
                <a:latin typeface="Arial" pitchFamily="34" charset="0"/>
                <a:cs typeface="Arial" pitchFamily="34" charset="0"/>
              </a:rPr>
              <a:t>15 ng/bee</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Cyfluthrin</a:t>
            </a:r>
            <a:r>
              <a:rPr lang="en-US" sz="2400" dirty="0">
                <a:solidFill>
                  <a:schemeClr val="tx1"/>
                </a:solidFill>
                <a:latin typeface="Arial" pitchFamily="34" charset="0"/>
                <a:cs typeface="Arial" pitchFamily="34" charset="0"/>
              </a:rPr>
              <a:t> (P) is highly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37ng/bee</a:t>
            </a:r>
          </a:p>
          <a:p>
            <a:pPr marL="349250" indent="-349250" fontAlgn="auto">
              <a:spcBef>
                <a:spcPts val="0"/>
              </a:spcBef>
              <a:spcAft>
                <a:spcPts val="600"/>
              </a:spcAft>
              <a:buClr>
                <a:srgbClr val="3333CC"/>
              </a:buClr>
              <a:buSzPct val="150000"/>
              <a:buFontTx/>
              <a:buChar char="•"/>
              <a:defRPr/>
            </a:pPr>
            <a:r>
              <a:rPr lang="en-US" sz="2400" dirty="0">
                <a:solidFill>
                  <a:schemeClr val="tx1"/>
                </a:solidFill>
                <a:latin typeface="Arial" pitchFamily="34" charset="0"/>
                <a:cs typeface="Arial" pitchFamily="34" charset="0"/>
              </a:rPr>
              <a:t>Beta-</a:t>
            </a:r>
            <a:r>
              <a:rPr lang="en-US" sz="2400" dirty="0" err="1">
                <a:solidFill>
                  <a:schemeClr val="tx1"/>
                </a:solidFill>
                <a:latin typeface="Arial" pitchFamily="34" charset="0"/>
                <a:cs typeface="Arial" pitchFamily="34" charset="0"/>
              </a:rPr>
              <a:t>cypermethrin</a:t>
            </a:r>
            <a:r>
              <a:rPr lang="en-US" sz="2400" dirty="0">
                <a:solidFill>
                  <a:schemeClr val="tx1"/>
                </a:solidFill>
                <a:latin typeface="Arial" pitchFamily="34" charset="0"/>
                <a:cs typeface="Arial" pitchFamily="34" charset="0"/>
              </a:rPr>
              <a:t> (P) is extremely toxic, LD50 2 ng/bee</a:t>
            </a:r>
          </a:p>
          <a:p>
            <a:pPr marL="349250" indent="-349250" fontAlgn="auto">
              <a:spcBef>
                <a:spcPts val="0"/>
              </a:spcBef>
              <a:spcAft>
                <a:spcPts val="600"/>
              </a:spcAft>
              <a:buClr>
                <a:srgbClr val="3333CC"/>
              </a:buClr>
              <a:buSzPct val="150000"/>
              <a:buFontTx/>
              <a:buChar char="•"/>
              <a:defRPr/>
            </a:pPr>
            <a:r>
              <a:rPr lang="en-US" sz="2400" dirty="0">
                <a:solidFill>
                  <a:schemeClr val="tx1"/>
                </a:solidFill>
                <a:latin typeface="Arial" pitchFamily="34" charset="0"/>
                <a:cs typeface="Arial" pitchFamily="34" charset="0"/>
              </a:rPr>
              <a:t>Lambda </a:t>
            </a:r>
            <a:r>
              <a:rPr lang="en-US" sz="2400" dirty="0" err="1">
                <a:solidFill>
                  <a:schemeClr val="tx1"/>
                </a:solidFill>
                <a:latin typeface="Arial" pitchFamily="34" charset="0"/>
                <a:cs typeface="Arial" pitchFamily="34" charset="0"/>
              </a:rPr>
              <a:t>cyhalothrin</a:t>
            </a:r>
            <a:r>
              <a:rPr lang="en-US" sz="2400" dirty="0">
                <a:solidFill>
                  <a:schemeClr val="tx1"/>
                </a:solidFill>
                <a:latin typeface="Arial" pitchFamily="34" charset="0"/>
                <a:cs typeface="Arial" pitchFamily="34" charset="0"/>
              </a:rPr>
              <a:t> (P) is highly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38 ng/bee</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Permethrin</a:t>
            </a:r>
            <a:r>
              <a:rPr lang="en-US" sz="2400" dirty="0">
                <a:solidFill>
                  <a:schemeClr val="tx1"/>
                </a:solidFill>
                <a:latin typeface="Arial" pitchFamily="34" charset="0"/>
                <a:cs typeface="Arial" pitchFamily="34" charset="0"/>
              </a:rPr>
              <a:t> (P) is extremely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8 ng/bee</a:t>
            </a:r>
          </a:p>
          <a:p>
            <a:pPr marL="349250" indent="-349250" fontAlgn="auto">
              <a:spcBef>
                <a:spcPts val="0"/>
              </a:spcBef>
              <a:spcAft>
                <a:spcPts val="600"/>
              </a:spcAft>
              <a:buClr>
                <a:srgbClr val="3333CC"/>
              </a:buClr>
              <a:buSzPct val="150000"/>
              <a:buFontTx/>
              <a:buChar char="•"/>
              <a:defRPr/>
            </a:pPr>
            <a:r>
              <a:rPr lang="en-US" sz="2400" dirty="0" err="1">
                <a:solidFill>
                  <a:schemeClr val="tx1"/>
                </a:solidFill>
                <a:latin typeface="Arial" pitchFamily="34" charset="0"/>
                <a:cs typeface="Arial" pitchFamily="34" charset="0"/>
              </a:rPr>
              <a:t>Carbaryl</a:t>
            </a:r>
            <a:r>
              <a:rPr lang="en-US" sz="2400" dirty="0">
                <a:solidFill>
                  <a:schemeClr val="tx1"/>
                </a:solidFill>
                <a:latin typeface="Arial" pitchFamily="34" charset="0"/>
                <a:cs typeface="Arial" pitchFamily="34" charset="0"/>
              </a:rPr>
              <a:t> (C) is extremely toxic, LD</a:t>
            </a:r>
            <a:r>
              <a:rPr lang="en-US" sz="2400" baseline="-25000" dirty="0">
                <a:solidFill>
                  <a:schemeClr val="tx1"/>
                </a:solidFill>
                <a:latin typeface="Arial" pitchFamily="34" charset="0"/>
                <a:cs typeface="Arial" pitchFamily="34" charset="0"/>
              </a:rPr>
              <a:t>50</a:t>
            </a:r>
            <a:r>
              <a:rPr lang="en-US" sz="2400" dirty="0">
                <a:solidFill>
                  <a:schemeClr val="tx1"/>
                </a:solidFill>
                <a:latin typeface="Arial" pitchFamily="34" charset="0"/>
                <a:cs typeface="Arial" pitchFamily="34" charset="0"/>
              </a:rPr>
              <a:t> 1 ng/bee</a:t>
            </a:r>
          </a:p>
        </p:txBody>
      </p:sp>
      <p:pic>
        <p:nvPicPr>
          <p:cNvPr id="2" name="9E295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15</a:t>
            </a:fld>
            <a:endParaRPr lang="en-US" dirty="0"/>
          </a:p>
        </p:txBody>
      </p:sp>
    </p:spTree>
  </p:cSld>
  <p:clrMapOvr>
    <a:masterClrMapping/>
  </p:clrMapOvr>
  <p:transition spd="slow" advTm="471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812925" y="649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smtClean="0">
              <a:solidFill>
                <a:schemeClr val="accent2"/>
              </a:solidFill>
              <a:effectLst>
                <a:outerShdw blurRad="38100" dist="38100" dir="2700000" algn="tl">
                  <a:srgbClr val="000000">
                    <a:alpha val="43137"/>
                  </a:srgbClr>
                </a:outerShdw>
              </a:effectLst>
              <a:latin typeface="Arial" charset="0"/>
              <a:ea typeface="MS PGothic" pitchFamily="34" charset="-128"/>
            </a:endParaRPr>
          </a:p>
        </p:txBody>
      </p:sp>
      <p:sp>
        <p:nvSpPr>
          <p:cNvPr id="17411" name="TextBox 5"/>
          <p:cNvSpPr txBox="1">
            <a:spLocks noChangeArrowheads="1"/>
          </p:cNvSpPr>
          <p:nvPr/>
        </p:nvSpPr>
        <p:spPr bwMode="auto">
          <a:xfrm>
            <a:off x="228600" y="2209800"/>
            <a:ext cx="8534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buClr>
                <a:srgbClr val="3333CC"/>
              </a:buClr>
              <a:buSzPct val="150000"/>
              <a:buFont typeface="Arial" charset="0"/>
              <a:buChar char="•"/>
            </a:pPr>
            <a:r>
              <a:rPr lang="en-US" sz="2400">
                <a:solidFill>
                  <a:srgbClr val="000000"/>
                </a:solidFill>
                <a:ea typeface="ＭＳ Ｐゴシック" pitchFamily="34" charset="-128"/>
              </a:rPr>
              <a:t>Application: Seed treatment (Gaucho), granular or drench treatment into soil (Merit),  soil injection (Merit), trunk injection (Ima-Jet).</a:t>
            </a:r>
          </a:p>
          <a:p>
            <a:pPr eaLnBrk="1" hangingPunct="1">
              <a:spcAft>
                <a:spcPts val="1200"/>
              </a:spcAft>
              <a:buClr>
                <a:srgbClr val="3333CC"/>
              </a:buClr>
              <a:buSzPct val="150000"/>
              <a:buFont typeface="Arial" charset="0"/>
              <a:buChar char="•"/>
            </a:pPr>
            <a:r>
              <a:rPr lang="en-US" sz="2400">
                <a:solidFill>
                  <a:srgbClr val="000000"/>
                </a:solidFill>
                <a:ea typeface="ＭＳ Ｐゴシック" pitchFamily="34" charset="-128"/>
              </a:rPr>
              <a:t>Systemic, from roots throughout plant to nectar and pollen (Merit, Admire, Marathon).</a:t>
            </a:r>
          </a:p>
          <a:p>
            <a:pPr eaLnBrk="1" hangingPunct="1">
              <a:spcAft>
                <a:spcPts val="1200"/>
              </a:spcAft>
              <a:buClr>
                <a:srgbClr val="3333CC"/>
              </a:buClr>
              <a:buSzPct val="150000"/>
              <a:buFont typeface="Arial" charset="0"/>
              <a:buChar char="•"/>
            </a:pPr>
            <a:r>
              <a:rPr lang="en-US" sz="2400">
                <a:solidFill>
                  <a:srgbClr val="000000"/>
                </a:solidFill>
                <a:ea typeface="ＭＳ Ｐゴシック" pitchFamily="34" charset="-128"/>
              </a:rPr>
              <a:t>Moves less thru a plant when applied to leaves (Provado).</a:t>
            </a:r>
          </a:p>
        </p:txBody>
      </p:sp>
      <p:pic>
        <p:nvPicPr>
          <p:cNvPr id="17412" name="Picture 4" descr="Biscaya_ware.gif"/>
          <p:cNvPicPr>
            <a:picLocks noChangeAspect="1"/>
          </p:cNvPicPr>
          <p:nvPr/>
        </p:nvPicPr>
        <p:blipFill>
          <a:blip r:embed="rId4">
            <a:lum bright="-26000" contrast="24000"/>
            <a:extLst>
              <a:ext uri="{28A0092B-C50C-407E-A947-70E740481C1C}">
                <a14:useLocalDpi xmlns:a14="http://schemas.microsoft.com/office/drawing/2010/main" val="0"/>
              </a:ext>
            </a:extLst>
          </a:blip>
          <a:srcRect t="28474"/>
          <a:stretch>
            <a:fillRect/>
          </a:stretch>
        </p:blipFill>
        <p:spPr bwMode="auto">
          <a:xfrm>
            <a:off x="3200400" y="5202238"/>
            <a:ext cx="4876800"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28600"/>
            <a:ext cx="8458200" cy="1816100"/>
          </a:xfrm>
        </p:spPr>
        <p:txBody>
          <a:bodyPr>
            <a:spAutoFit/>
          </a:bodyPr>
          <a:lstStyle/>
          <a:p>
            <a:pPr algn="l">
              <a:defRPr/>
            </a:pPr>
            <a:r>
              <a:rPr lang="en-US" sz="2800" b="1" dirty="0">
                <a:solidFill>
                  <a:srgbClr val="3333CC"/>
                </a:solidFill>
                <a:effectLst>
                  <a:outerShdw blurRad="38100" dist="38100" dir="2700000" algn="tl">
                    <a:srgbClr val="000000">
                      <a:alpha val="43137"/>
                    </a:srgbClr>
                  </a:outerShdw>
                </a:effectLst>
                <a:latin typeface="Arial" charset="0"/>
                <a:ea typeface="MS PGothic" pitchFamily="34" charset="-128"/>
              </a:rPr>
              <a:t>Neonicotinyl insecticides kill bees when they feed on pollen and nectar kill bees by contact. Since 1990, neonicotinoids and pyrethroids replaced organophosphates</a:t>
            </a:r>
            <a:endParaRPr lang="en-US" sz="2800" b="1" dirty="0"/>
          </a:p>
        </p:txBody>
      </p:sp>
      <p:pic>
        <p:nvPicPr>
          <p:cNvPr id="3" name="D8BC5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82771F5B-8B80-4415-9F84-2274E9F9C4EC}" type="slidenum">
              <a:rPr lang="en-US" smtClean="0"/>
              <a:pPr>
                <a:defRPr/>
              </a:pPr>
              <a:t>16</a:t>
            </a:fld>
            <a:endParaRPr lang="en-US" dirty="0"/>
          </a:p>
        </p:txBody>
      </p:sp>
    </p:spTree>
  </p:cSld>
  <p:clrMapOvr>
    <a:masterClrMapping/>
  </p:clrMapOvr>
  <p:transition spd="slow" advTm="356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28600" y="228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000" dirty="0" smtClean="0">
                <a:solidFill>
                  <a:srgbClr val="3333CC"/>
                </a:solidFill>
                <a:effectLst>
                  <a:outerShdw blurRad="38100" dist="38100" dir="2700000" algn="tl">
                    <a:srgbClr val="000000">
                      <a:alpha val="43137"/>
                    </a:srgbClr>
                  </a:outerShdw>
                </a:effectLst>
              </a:rPr>
              <a:t>There are 6 common neonicotinoid insecticides that are all systemic. When applied to the soil or sprayed on the leaves the insecticides are translocated from roots throughout the plant. The Ai is the active ingredient and the trade name is the name for the product given by the manufacturer. The trade name of consumer insecticides are long. See the CUES brochure on pollinator conservation.</a:t>
            </a:r>
          </a:p>
        </p:txBody>
      </p:sp>
      <p:graphicFrame>
        <p:nvGraphicFramePr>
          <p:cNvPr id="5" name="Table 4"/>
          <p:cNvGraphicFramePr>
            <a:graphicFrameLocks noGrp="1"/>
          </p:cNvGraphicFramePr>
          <p:nvPr/>
        </p:nvGraphicFramePr>
        <p:xfrm>
          <a:off x="228600" y="2371725"/>
          <a:ext cx="8686800" cy="3819525"/>
        </p:xfrm>
        <a:graphic>
          <a:graphicData uri="http://schemas.openxmlformats.org/drawingml/2006/table">
            <a:tbl>
              <a:tblPr/>
              <a:tblGrid>
                <a:gridCol w="3054859"/>
                <a:gridCol w="5631941"/>
              </a:tblGrid>
              <a:tr h="511924">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Active Ingredient</a:t>
                      </a:r>
                    </a:p>
                  </a:txBody>
                  <a:tcPr marL="83422" marR="83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Trade Name</a:t>
                      </a:r>
                    </a:p>
                  </a:txBody>
                  <a:tcPr marL="83422" marR="83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11433">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acetamiprid</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Tristar, Assail</a:t>
                      </a: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433">
                <a:tc>
                  <a:txBody>
                    <a:bodyPr/>
                    <a:lstStyle/>
                    <a:p>
                      <a:pPr marL="91440" marR="0" algn="l">
                        <a:lnSpc>
                          <a:spcPct val="115000"/>
                        </a:lnSpc>
                        <a:spcBef>
                          <a:spcPts val="0"/>
                        </a:spcBef>
                        <a:spcAft>
                          <a:spcPts val="0"/>
                        </a:spcAft>
                      </a:pPr>
                      <a:r>
                        <a:rPr lang="en-US" sz="1800" b="1" dirty="0" smtClean="0">
                          <a:solidFill>
                            <a:schemeClr val="tx1"/>
                          </a:solidFill>
                          <a:latin typeface="Arial" pitchFamily="34" charset="0"/>
                          <a:ea typeface="Calibri"/>
                          <a:cs typeface="Arial" pitchFamily="34" charset="0"/>
                        </a:rPr>
                        <a:t>clothianidin</a:t>
                      </a:r>
                      <a:endParaRPr lang="en-US" sz="1800" b="1" dirty="0">
                        <a:solidFill>
                          <a:schemeClr val="tx1"/>
                        </a:solidFill>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Poncho (GMO seed treatment), Arena, Celero</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433">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dinotefuran</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Scorpion, Safari</a:t>
                      </a: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0936">
                <a:tc>
                  <a:txBody>
                    <a:bodyPr/>
                    <a:lstStyle/>
                    <a:p>
                      <a:pPr marL="91440" marR="0" algn="l">
                        <a:lnSpc>
                          <a:spcPct val="115000"/>
                        </a:lnSpc>
                        <a:spcBef>
                          <a:spcPts val="0"/>
                        </a:spcBef>
                        <a:spcAft>
                          <a:spcPts val="0"/>
                        </a:spcAft>
                      </a:pPr>
                      <a:r>
                        <a:rPr lang="en-US" sz="1800" b="1" dirty="0" smtClean="0">
                          <a:solidFill>
                            <a:schemeClr val="tx1"/>
                          </a:solidFill>
                          <a:latin typeface="Arial" pitchFamily="34" charset="0"/>
                          <a:ea typeface="Calibri"/>
                          <a:cs typeface="Arial" pitchFamily="34" charset="0"/>
                        </a:rPr>
                        <a:t>imidacloprid</a:t>
                      </a:r>
                      <a:endParaRPr lang="en-US" sz="1800" b="1" dirty="0">
                        <a:solidFill>
                          <a:schemeClr val="tx1"/>
                        </a:solidFill>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Gaucho (GMO seed treatment), Marathon</a:t>
                      </a:r>
                      <a:r>
                        <a:rPr lang="en-US" sz="1800" b="1" dirty="0">
                          <a:latin typeface="Arial" pitchFamily="34" charset="0"/>
                          <a:ea typeface="Calibri"/>
                          <a:cs typeface="Arial" pitchFamily="34" charset="0"/>
                        </a:rPr>
                        <a:t>, Merit</a:t>
                      </a:r>
                      <a:r>
                        <a:rPr lang="en-US" sz="1800" b="1" dirty="0" smtClean="0">
                          <a:latin typeface="Arial" pitchFamily="34" charset="0"/>
                          <a:ea typeface="Calibri"/>
                          <a:cs typeface="Arial" pitchFamily="34" charset="0"/>
                        </a:rPr>
                        <a:t>, </a:t>
                      </a:r>
                      <a:r>
                        <a:rPr lang="en-US" sz="1800" b="1" dirty="0">
                          <a:latin typeface="Arial" pitchFamily="34" charset="0"/>
                          <a:ea typeface="Calibri"/>
                          <a:cs typeface="Arial" pitchFamily="34" charset="0"/>
                        </a:rPr>
                        <a:t>Admire</a:t>
                      </a: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1433">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thiacloprid</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Calypso</a:t>
                      </a: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0936">
                <a:tc>
                  <a:txBody>
                    <a:bodyPr/>
                    <a:lstStyle/>
                    <a:p>
                      <a:pPr marL="91440" marR="0" algn="l">
                        <a:lnSpc>
                          <a:spcPct val="115000"/>
                        </a:lnSpc>
                        <a:spcBef>
                          <a:spcPts val="0"/>
                        </a:spcBef>
                        <a:spcAft>
                          <a:spcPts val="0"/>
                        </a:spcAft>
                      </a:pPr>
                      <a:r>
                        <a:rPr lang="en-US" sz="1800" b="1" dirty="0" smtClean="0">
                          <a:latin typeface="Arial" pitchFamily="34" charset="0"/>
                          <a:ea typeface="Calibri"/>
                          <a:cs typeface="Arial" pitchFamily="34" charset="0"/>
                        </a:rPr>
                        <a:t>thiamethoxam</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l">
                        <a:lnSpc>
                          <a:spcPct val="115000"/>
                        </a:lnSpc>
                        <a:spcBef>
                          <a:spcPts val="0"/>
                        </a:spcBef>
                        <a:spcAft>
                          <a:spcPts val="0"/>
                        </a:spcAft>
                      </a:pPr>
                      <a:r>
                        <a:rPr lang="en-US" sz="1800" b="1" dirty="0">
                          <a:latin typeface="Arial" pitchFamily="34" charset="0"/>
                          <a:ea typeface="Calibri"/>
                          <a:cs typeface="Arial" pitchFamily="34" charset="0"/>
                        </a:rPr>
                        <a:t>Actara, Adage, </a:t>
                      </a:r>
                      <a:r>
                        <a:rPr lang="en-US" sz="1800" b="1" dirty="0" smtClean="0">
                          <a:latin typeface="Arial" pitchFamily="34" charset="0"/>
                          <a:ea typeface="Calibri"/>
                          <a:cs typeface="Arial" pitchFamily="34" charset="0"/>
                        </a:rPr>
                        <a:t>Cruiser (GMO seed treatment), Flagship, Meridian</a:t>
                      </a:r>
                      <a:endParaRPr lang="en-US" sz="1800" b="1" dirty="0">
                        <a:latin typeface="Arial" pitchFamily="34" charset="0"/>
                        <a:ea typeface="Calibri"/>
                        <a:cs typeface="Arial" pitchFamily="34" charset="0"/>
                      </a:endParaRPr>
                    </a:p>
                  </a:txBody>
                  <a:tcPr marL="83422" marR="83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D6F95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17</a:t>
            </a:fld>
            <a:endParaRPr lang="en-US" dirty="0"/>
          </a:p>
        </p:txBody>
      </p:sp>
    </p:spTree>
  </p:cSld>
  <p:clrMapOvr>
    <a:masterClrMapping/>
  </p:clrMapOvr>
  <p:transition spd="slow" advTm="308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228600" y="762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3200" dirty="0" smtClean="0">
                <a:solidFill>
                  <a:srgbClr val="3333CC"/>
                </a:solidFill>
                <a:effectLst>
                  <a:outerShdw blurRad="38100" dist="38100" dir="2700000" algn="tl">
                    <a:schemeClr val="tx1">
                      <a:alpha val="43000"/>
                    </a:schemeClr>
                  </a:outerShdw>
                </a:effectLst>
                <a:latin typeface="Arial" charset="0"/>
              </a:rPr>
              <a:t>Systemic insecticides</a:t>
            </a:r>
          </a:p>
        </p:txBody>
      </p:sp>
      <p:sp>
        <p:nvSpPr>
          <p:cNvPr id="3" name="TextBox 2"/>
          <p:cNvSpPr txBox="1"/>
          <p:nvPr/>
        </p:nvSpPr>
        <p:spPr>
          <a:xfrm>
            <a:off x="228600" y="685800"/>
            <a:ext cx="8839200" cy="6108700"/>
          </a:xfrm>
          <a:prstGeom prst="rect">
            <a:avLst/>
          </a:prstGeom>
          <a:solidFill>
            <a:srgbClr val="FFFF66"/>
          </a:solidFill>
          <a:ln>
            <a:solidFill>
              <a:srgbClr val="FFFF00"/>
            </a:solidFill>
          </a:ln>
        </p:spPr>
        <p:txBody>
          <a:bodyPr>
            <a:spAutoFit/>
          </a:bodyPr>
          <a:lstStyle/>
          <a:p>
            <a:pPr fontAlgn="auto">
              <a:spcBef>
                <a:spcPts val="0"/>
              </a:spcBef>
              <a:spcAft>
                <a:spcPts val="0"/>
              </a:spcAft>
              <a:defRPr/>
            </a:pPr>
            <a:r>
              <a:rPr lang="en-US" dirty="0">
                <a:solidFill>
                  <a:srgbClr val="FF0066"/>
                </a:solidFill>
                <a:effectLst>
                  <a:outerShdw blurRad="38100" dist="38100" dir="2700000" algn="tl">
                    <a:srgbClr val="000000">
                      <a:alpha val="43137"/>
                    </a:srgbClr>
                  </a:outerShdw>
                </a:effectLst>
                <a:latin typeface="Arial" pitchFamily="34" charset="0"/>
                <a:cs typeface="Arial" pitchFamily="34" charset="0"/>
              </a:rPr>
              <a:t>Organophosphates</a:t>
            </a:r>
          </a:p>
          <a:p>
            <a:pPr fontAlgn="auto">
              <a:spcBef>
                <a:spcPts val="0"/>
              </a:spcBef>
              <a:spcAft>
                <a:spcPts val="600"/>
              </a:spcAft>
              <a:defRPr/>
            </a:pPr>
            <a:r>
              <a:rPr lang="en-US" sz="2400" dirty="0" err="1">
                <a:solidFill>
                  <a:schemeClr val="tx1"/>
                </a:solidFill>
                <a:latin typeface="Arial" pitchFamily="34" charset="0"/>
                <a:cs typeface="Arial" pitchFamily="34" charset="0"/>
              </a:rPr>
              <a:t>aldicarb</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Temik</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oxamyl</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Vydate</a:t>
            </a:r>
            <a:r>
              <a:rPr lang="en-US" sz="2400" dirty="0">
                <a:solidFill>
                  <a:schemeClr val="tx1"/>
                </a:solidFill>
                <a:latin typeface="Arial" pitchFamily="34" charset="0"/>
                <a:cs typeface="Arial" pitchFamily="34" charset="0"/>
              </a:rPr>
              <a:t>), dimethoate (Cygon) </a:t>
            </a:r>
          </a:p>
          <a:p>
            <a:pPr fontAlgn="auto">
              <a:spcBef>
                <a:spcPts val="0"/>
              </a:spcBef>
              <a:spcAft>
                <a:spcPts val="0"/>
              </a:spcAft>
              <a:defRPr/>
            </a:pPr>
            <a:r>
              <a:rPr lang="en-US" dirty="0">
                <a:solidFill>
                  <a:srgbClr val="FF0066"/>
                </a:solidFill>
                <a:effectLst>
                  <a:outerShdw blurRad="38100" dist="38100" dir="2700000" algn="tl">
                    <a:srgbClr val="000000">
                      <a:alpha val="43137"/>
                    </a:srgbClr>
                  </a:outerShdw>
                </a:effectLst>
                <a:latin typeface="Arial" pitchFamily="34" charset="0"/>
                <a:cs typeface="Arial" pitchFamily="34" charset="0"/>
              </a:rPr>
              <a:t>Neonicotinoids</a:t>
            </a:r>
          </a:p>
          <a:p>
            <a:pPr fontAlgn="auto">
              <a:spcBef>
                <a:spcPts val="0"/>
              </a:spcBef>
              <a:spcAft>
                <a:spcPts val="0"/>
              </a:spcAft>
              <a:defRPr/>
            </a:pPr>
            <a:r>
              <a:rPr lang="en-US" sz="2400" dirty="0">
                <a:solidFill>
                  <a:schemeClr val="tx1"/>
                </a:solidFill>
                <a:latin typeface="Arial" pitchFamily="34" charset="0"/>
                <a:cs typeface="Arial" pitchFamily="34" charset="0"/>
              </a:rPr>
              <a:t>imidacloprid (Marathon, Merit), clothianidin, thiamethoxam, </a:t>
            </a:r>
          </a:p>
          <a:p>
            <a:pPr fontAlgn="auto">
              <a:spcBef>
                <a:spcPts val="0"/>
              </a:spcBef>
              <a:spcAft>
                <a:spcPts val="600"/>
              </a:spcAft>
              <a:defRPr/>
            </a:pPr>
            <a:r>
              <a:rPr lang="en-US" sz="2400" dirty="0">
                <a:solidFill>
                  <a:schemeClr val="tx1"/>
                </a:solidFill>
                <a:latin typeface="Arial" pitchFamily="34" charset="0"/>
                <a:cs typeface="Arial" pitchFamily="34" charset="0"/>
              </a:rPr>
              <a:t>dinotefuran</a:t>
            </a:r>
          </a:p>
          <a:p>
            <a:pPr fontAlgn="auto">
              <a:spcBef>
                <a:spcPts val="0"/>
              </a:spcBef>
              <a:spcAft>
                <a:spcPts val="0"/>
              </a:spcAft>
              <a:defRPr/>
            </a:pPr>
            <a:r>
              <a:rPr lang="en-US" dirty="0">
                <a:solidFill>
                  <a:srgbClr val="FF0066"/>
                </a:solidFill>
                <a:effectLst>
                  <a:outerShdw blurRad="38100" dist="38100" dir="2700000" algn="tl">
                    <a:srgbClr val="000000">
                      <a:alpha val="43137"/>
                    </a:srgbClr>
                  </a:outerShdw>
                </a:effectLst>
                <a:latin typeface="Arial" pitchFamily="34" charset="0"/>
                <a:cs typeface="Arial" pitchFamily="34" charset="0"/>
              </a:rPr>
              <a:t>Novel mode of action</a:t>
            </a:r>
          </a:p>
          <a:p>
            <a:pPr fontAlgn="auto">
              <a:spcBef>
                <a:spcPts val="0"/>
              </a:spcBef>
              <a:spcAft>
                <a:spcPts val="0"/>
              </a:spcAft>
              <a:defRPr/>
            </a:pPr>
            <a:r>
              <a:rPr lang="en-US" sz="2400" dirty="0">
                <a:solidFill>
                  <a:schemeClr val="tx1"/>
                </a:solidFill>
                <a:latin typeface="Arial" pitchFamily="34" charset="0"/>
                <a:cs typeface="Arial" pitchFamily="34" charset="0"/>
              </a:rPr>
              <a:t>pymetrozine (Endeavor)</a:t>
            </a:r>
          </a:p>
          <a:p>
            <a:pPr fontAlgn="auto">
              <a:spcBef>
                <a:spcPts val="0"/>
              </a:spcBef>
              <a:spcAft>
                <a:spcPts val="0"/>
              </a:spcAft>
              <a:defRPr/>
            </a:pPr>
            <a:endParaRPr lang="en-US" sz="2400" dirty="0">
              <a:solidFill>
                <a:schemeClr val="tx1"/>
              </a:solidFill>
              <a:latin typeface="Arial" pitchFamily="34" charset="0"/>
              <a:cs typeface="Arial" pitchFamily="34" charset="0"/>
            </a:endParaRPr>
          </a:p>
          <a:p>
            <a:pPr fontAlgn="auto">
              <a:spcBef>
                <a:spcPts val="0"/>
              </a:spcBef>
              <a:spcAft>
                <a:spcPts val="0"/>
              </a:spcAft>
              <a:defRPr/>
            </a:pPr>
            <a:r>
              <a:rPr lang="en-US" sz="3200" dirty="0">
                <a:solidFill>
                  <a:srgbClr val="3333CC"/>
                </a:solidFill>
                <a:effectLst>
                  <a:outerShdw blurRad="38100" dist="38100" dir="2700000" algn="tl">
                    <a:srgbClr val="000000">
                      <a:alpha val="43137"/>
                    </a:srgbClr>
                  </a:outerShdw>
                </a:effectLst>
                <a:latin typeface="Arial" pitchFamily="34" charset="0"/>
                <a:cs typeface="Arial" pitchFamily="34" charset="0"/>
              </a:rPr>
              <a:t>Translaminar, or local, systemic activity</a:t>
            </a:r>
          </a:p>
          <a:p>
            <a:pPr fontAlgn="auto">
              <a:spcBef>
                <a:spcPts val="0"/>
              </a:spcBef>
              <a:spcAft>
                <a:spcPts val="0"/>
              </a:spcAft>
              <a:defRPr/>
            </a:pPr>
            <a:r>
              <a:rPr lang="en-US" sz="2400" dirty="0">
                <a:solidFill>
                  <a:schemeClr val="tx1"/>
                </a:solidFill>
                <a:latin typeface="Arial" pitchFamily="34" charset="0"/>
                <a:cs typeface="Arial" pitchFamily="34" charset="0"/>
              </a:rPr>
              <a:t>Microbial- abamectin (Avid) </a:t>
            </a:r>
          </a:p>
          <a:p>
            <a:pPr fontAlgn="auto">
              <a:spcBef>
                <a:spcPts val="0"/>
              </a:spcBef>
              <a:spcAft>
                <a:spcPts val="0"/>
              </a:spcAft>
              <a:defRPr/>
            </a:pPr>
            <a:r>
              <a:rPr lang="en-US" sz="2400" dirty="0">
                <a:solidFill>
                  <a:schemeClr val="tx1"/>
                </a:solidFill>
                <a:latin typeface="Arial" pitchFamily="34" charset="0"/>
                <a:cs typeface="Arial" pitchFamily="34" charset="0"/>
              </a:rPr>
              <a:t>IGR- pyriproxyfen (Distance)</a:t>
            </a:r>
          </a:p>
          <a:p>
            <a:pPr fontAlgn="auto">
              <a:spcBef>
                <a:spcPts val="0"/>
              </a:spcBef>
              <a:spcAft>
                <a:spcPts val="0"/>
              </a:spcAft>
              <a:defRPr/>
            </a:pPr>
            <a:r>
              <a:rPr lang="en-US" sz="2400" dirty="0">
                <a:solidFill>
                  <a:schemeClr val="tx1"/>
                </a:solidFill>
                <a:latin typeface="Arial" pitchFamily="34" charset="0"/>
                <a:cs typeface="Arial" pitchFamily="34" charset="0"/>
              </a:rPr>
              <a:t>PR- chlorfenapyr (Pylon)</a:t>
            </a:r>
          </a:p>
          <a:p>
            <a:pPr fontAlgn="auto">
              <a:spcBef>
                <a:spcPts val="0"/>
              </a:spcBef>
              <a:spcAft>
                <a:spcPts val="0"/>
              </a:spcAft>
              <a:defRPr/>
            </a:pPr>
            <a:r>
              <a:rPr lang="en-US" sz="2400" dirty="0">
                <a:solidFill>
                  <a:schemeClr val="tx1"/>
                </a:solidFill>
                <a:latin typeface="Arial" pitchFamily="34" charset="0"/>
                <a:cs typeface="Arial" pitchFamily="34" charset="0"/>
              </a:rPr>
              <a:t>SP- spinosad (Conserve)</a:t>
            </a:r>
          </a:p>
          <a:p>
            <a:pPr fontAlgn="auto">
              <a:spcBef>
                <a:spcPts val="0"/>
              </a:spcBef>
              <a:spcAft>
                <a:spcPts val="0"/>
              </a:spcAft>
              <a:defRPr/>
            </a:pPr>
            <a:r>
              <a:rPr lang="en-US" sz="2400" dirty="0">
                <a:solidFill>
                  <a:schemeClr val="tx1"/>
                </a:solidFill>
                <a:latin typeface="Arial" pitchFamily="34" charset="0"/>
                <a:cs typeface="Arial" pitchFamily="34" charset="0"/>
              </a:rPr>
              <a:t>OP- acephate (Orthene)</a:t>
            </a:r>
          </a:p>
          <a:p>
            <a:pPr fontAlgn="auto">
              <a:spcBef>
                <a:spcPts val="0"/>
              </a:spcBef>
              <a:spcAft>
                <a:spcPts val="0"/>
              </a:spcAft>
              <a:defRPr/>
            </a:pPr>
            <a:r>
              <a:rPr lang="en-US" sz="2400" dirty="0">
                <a:solidFill>
                  <a:schemeClr val="tx1"/>
                </a:solidFill>
                <a:latin typeface="Arial" pitchFamily="34" charset="0"/>
                <a:cs typeface="Arial" pitchFamily="34" charset="0"/>
              </a:rPr>
              <a:t>C- </a:t>
            </a:r>
            <a:r>
              <a:rPr lang="en-US" sz="2400" dirty="0" err="1">
                <a:solidFill>
                  <a:schemeClr val="tx1"/>
                </a:solidFill>
                <a:latin typeface="Arial" pitchFamily="34" charset="0"/>
                <a:cs typeface="Arial" pitchFamily="34" charset="0"/>
              </a:rPr>
              <a:t>carbofuran</a:t>
            </a:r>
            <a:r>
              <a:rPr lang="en-US" sz="2400" dirty="0">
                <a:solidFill>
                  <a:schemeClr val="tx1"/>
                </a:solidFill>
                <a:latin typeface="Arial" pitchFamily="34" charset="0"/>
                <a:cs typeface="Arial" pitchFamily="34" charset="0"/>
              </a:rPr>
              <a:t> (Furadan) </a:t>
            </a:r>
          </a:p>
        </p:txBody>
      </p:sp>
      <p:pic>
        <p:nvPicPr>
          <p:cNvPr id="2" name="142C5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C222A038-7CB0-487F-9974-B25E531D84C2}" type="slidenum">
              <a:rPr lang="en-US" smtClean="0"/>
              <a:pPr>
                <a:defRPr/>
              </a:pPr>
              <a:t>18</a:t>
            </a:fld>
            <a:endParaRPr lang="en-US" dirty="0"/>
          </a:p>
        </p:txBody>
      </p:sp>
    </p:spTree>
  </p:cSld>
  <p:clrMapOvr>
    <a:masterClrMapping/>
  </p:clrMapOvr>
  <p:transition spd="slow" advTm="741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4"/>
          <p:cNvSpPr txBox="1">
            <a:spLocks noChangeArrowheads="1"/>
          </p:cNvSpPr>
          <p:nvPr/>
        </p:nvSpPr>
        <p:spPr bwMode="auto">
          <a:xfrm>
            <a:off x="228600" y="1600200"/>
            <a:ext cx="8915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marL="0" indent="0" eaLnBrk="1" hangingPunct="1">
              <a:buClr>
                <a:srgbClr val="3333CC"/>
              </a:buClr>
              <a:buSzPct val="150000"/>
              <a:defRPr/>
            </a:pPr>
            <a:r>
              <a:rPr lang="en-US" sz="2400" dirty="0" smtClean="0">
                <a:solidFill>
                  <a:schemeClr val="tx1"/>
                </a:solidFill>
                <a:cs typeface="Arial" charset="0"/>
              </a:rPr>
              <a:t>Advantages:</a:t>
            </a:r>
          </a:p>
          <a:p>
            <a:pPr eaLnBrk="1" hangingPunct="1">
              <a:buClr>
                <a:srgbClr val="3333CC"/>
              </a:buClr>
              <a:buSzPct val="150000"/>
              <a:buFont typeface="Arial" charset="0"/>
              <a:buChar char="•"/>
              <a:defRPr/>
            </a:pPr>
            <a:r>
              <a:rPr lang="en-US" sz="2400" dirty="0" smtClean="0">
                <a:solidFill>
                  <a:schemeClr val="tx1"/>
                </a:solidFill>
                <a:cs typeface="Arial" charset="0"/>
              </a:rPr>
              <a:t>Neonicotinoids most often applied to the</a:t>
            </a:r>
            <a:br>
              <a:rPr lang="en-US" sz="2400" dirty="0" smtClean="0">
                <a:solidFill>
                  <a:schemeClr val="tx1"/>
                </a:solidFill>
                <a:cs typeface="Arial" charset="0"/>
              </a:rPr>
            </a:br>
            <a:r>
              <a:rPr lang="en-US" sz="2400" dirty="0" smtClean="0">
                <a:solidFill>
                  <a:schemeClr val="tx1"/>
                </a:solidFill>
                <a:cs typeface="Arial" charset="0"/>
              </a:rPr>
              <a:t>soil and are  translocated through the entire plant.</a:t>
            </a:r>
          </a:p>
          <a:p>
            <a:pPr eaLnBrk="1" hangingPunct="1">
              <a:buClr>
                <a:srgbClr val="3333CC"/>
              </a:buClr>
              <a:buSzPct val="150000"/>
              <a:buFont typeface="Arial" charset="0"/>
              <a:buChar char="•"/>
              <a:defRPr/>
            </a:pPr>
            <a:r>
              <a:rPr lang="en-US" sz="2400" dirty="0" smtClean="0">
                <a:solidFill>
                  <a:schemeClr val="tx1"/>
                </a:solidFill>
                <a:cs typeface="Arial" charset="0"/>
              </a:rPr>
              <a:t>Variety of application methods: soil drench, irrigation, seed treatment, tree injection.</a:t>
            </a:r>
          </a:p>
          <a:p>
            <a:pPr eaLnBrk="1" hangingPunct="1">
              <a:buClr>
                <a:srgbClr val="3333CC"/>
              </a:buClr>
              <a:buSzPct val="150000"/>
              <a:buFont typeface="Arial" charset="0"/>
              <a:buChar char="•"/>
              <a:defRPr/>
            </a:pPr>
            <a:r>
              <a:rPr lang="en-US" sz="2400" dirty="0" smtClean="0">
                <a:solidFill>
                  <a:schemeClr val="tx1"/>
                </a:solidFill>
                <a:cs typeface="Arial" charset="0"/>
              </a:rPr>
              <a:t>Safer to mammals, birds (selective-binding to insects).</a:t>
            </a:r>
          </a:p>
          <a:p>
            <a:pPr marL="0" indent="0" eaLnBrk="1" hangingPunct="1">
              <a:spcBef>
                <a:spcPts val="1200"/>
              </a:spcBef>
              <a:buClr>
                <a:srgbClr val="3333CC"/>
              </a:buClr>
              <a:buSzPct val="150000"/>
              <a:defRPr/>
            </a:pPr>
            <a:r>
              <a:rPr lang="en-US" sz="2400" dirty="0" smtClean="0">
                <a:solidFill>
                  <a:schemeClr val="tx1"/>
                </a:solidFill>
              </a:rPr>
              <a:t>Disadvantages</a:t>
            </a:r>
            <a:r>
              <a:rPr lang="en-US" sz="2400" dirty="0">
                <a:solidFill>
                  <a:schemeClr val="tx1"/>
                </a:solidFill>
              </a:rPr>
              <a:t>:</a:t>
            </a:r>
          </a:p>
          <a:p>
            <a:pPr eaLnBrk="1" hangingPunct="1">
              <a:buClr>
                <a:srgbClr val="3333CC"/>
              </a:buClr>
              <a:buSzPct val="150000"/>
              <a:buFont typeface="Arial" pitchFamily="34" charset="0"/>
              <a:buChar char="•"/>
              <a:defRPr/>
            </a:pPr>
            <a:r>
              <a:rPr lang="en-US" sz="2400" dirty="0">
                <a:solidFill>
                  <a:schemeClr val="tx1"/>
                </a:solidFill>
              </a:rPr>
              <a:t>Neonicotinoids most often applied to the soil and are translocated to pollen and </a:t>
            </a:r>
            <a:r>
              <a:rPr lang="en-US" sz="2400" dirty="0" smtClean="0">
                <a:solidFill>
                  <a:schemeClr val="tx1"/>
                </a:solidFill>
              </a:rPr>
              <a:t>nectar.</a:t>
            </a:r>
            <a:endParaRPr lang="en-US" sz="2400" dirty="0">
              <a:solidFill>
                <a:schemeClr val="tx1"/>
              </a:solidFill>
            </a:endParaRPr>
          </a:p>
          <a:p>
            <a:pPr eaLnBrk="1" hangingPunct="1">
              <a:buClr>
                <a:srgbClr val="3333CC"/>
              </a:buClr>
              <a:buSzPct val="150000"/>
              <a:buFont typeface="Arial" pitchFamily="34" charset="0"/>
              <a:buChar char="•"/>
              <a:defRPr/>
            </a:pPr>
            <a:r>
              <a:rPr lang="en-US" sz="2400" dirty="0">
                <a:solidFill>
                  <a:schemeClr val="tx1"/>
                </a:solidFill>
              </a:rPr>
              <a:t>Harmful against </a:t>
            </a:r>
            <a:r>
              <a:rPr lang="en-US" sz="2400" dirty="0" smtClean="0">
                <a:solidFill>
                  <a:schemeClr val="tx1"/>
                </a:solidFill>
              </a:rPr>
              <a:t>beneficial </a:t>
            </a:r>
            <a:r>
              <a:rPr lang="en-US" sz="2400" dirty="0">
                <a:solidFill>
                  <a:schemeClr val="tx1"/>
                </a:solidFill>
              </a:rPr>
              <a:t>insects </a:t>
            </a:r>
            <a:r>
              <a:rPr lang="en-US" sz="2400" dirty="0" smtClean="0">
                <a:solidFill>
                  <a:schemeClr val="tx1"/>
                </a:solidFill>
              </a:rPr>
              <a:t>eating pollen, nectar</a:t>
            </a:r>
            <a:endParaRPr lang="en-US" sz="2400" dirty="0">
              <a:solidFill>
                <a:schemeClr val="tx1"/>
              </a:solidFill>
            </a:endParaRPr>
          </a:p>
          <a:p>
            <a:pPr eaLnBrk="1" hangingPunct="1">
              <a:buClr>
                <a:srgbClr val="3333CC"/>
              </a:buClr>
              <a:buSzPct val="150000"/>
              <a:buFont typeface="Arial" pitchFamily="34" charset="0"/>
              <a:buChar char="•"/>
              <a:defRPr/>
            </a:pPr>
            <a:r>
              <a:rPr lang="en-US" sz="2400" dirty="0">
                <a:solidFill>
                  <a:schemeClr val="tx1"/>
                </a:solidFill>
              </a:rPr>
              <a:t>Long lasting residual effects </a:t>
            </a:r>
            <a:r>
              <a:rPr lang="en-US" sz="2400" dirty="0" smtClean="0">
                <a:solidFill>
                  <a:schemeClr val="tx1"/>
                </a:solidFill>
              </a:rPr>
              <a:t>(pollen</a:t>
            </a:r>
            <a:r>
              <a:rPr lang="en-US" sz="2400" dirty="0">
                <a:solidFill>
                  <a:schemeClr val="tx1"/>
                </a:solidFill>
              </a:rPr>
              <a:t>, nectar, leaves, </a:t>
            </a:r>
            <a:r>
              <a:rPr lang="en-US" sz="2400" dirty="0" smtClean="0">
                <a:solidFill>
                  <a:schemeClr val="tx1"/>
                </a:solidFill>
              </a:rPr>
              <a:t>soil).</a:t>
            </a:r>
            <a:endParaRPr lang="en-US" sz="2400" dirty="0">
              <a:solidFill>
                <a:schemeClr val="tx1"/>
              </a:solidFill>
            </a:endParaRPr>
          </a:p>
          <a:p>
            <a:pPr eaLnBrk="1" hangingPunct="1">
              <a:buClr>
                <a:srgbClr val="3333CC"/>
              </a:buClr>
              <a:buSzPct val="150000"/>
              <a:buFont typeface="Arial" pitchFamily="34" charset="0"/>
              <a:buChar char="•"/>
              <a:defRPr/>
            </a:pPr>
            <a:r>
              <a:rPr lang="en-US" sz="2400" dirty="0">
                <a:solidFill>
                  <a:schemeClr val="tx1"/>
                </a:solidFill>
              </a:rPr>
              <a:t>Bayer argues 20 ppb imidacloprid will not affect mortality, but will affect behavior</a:t>
            </a:r>
            <a:r>
              <a:rPr lang="en-US" sz="2400" dirty="0" smtClean="0">
                <a:solidFill>
                  <a:schemeClr val="tx1"/>
                </a:solidFill>
              </a:rPr>
              <a:t>.</a:t>
            </a:r>
            <a:endParaRPr lang="en-US" sz="2400" dirty="0">
              <a:solidFill>
                <a:schemeClr val="tx1"/>
              </a:solidFill>
            </a:endParaRPr>
          </a:p>
        </p:txBody>
      </p:sp>
      <p:sp>
        <p:nvSpPr>
          <p:cNvPr id="4099" name="TextBox 1"/>
          <p:cNvSpPr txBox="1">
            <a:spLocks noChangeArrowheads="1"/>
          </p:cNvSpPr>
          <p:nvPr/>
        </p:nvSpPr>
        <p:spPr bwMode="auto">
          <a:xfrm>
            <a:off x="228600" y="801688"/>
            <a:ext cx="6545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dirty="0" smtClean="0">
                <a:solidFill>
                  <a:srgbClr val="3333CC"/>
                </a:solidFill>
                <a:effectLst>
                  <a:outerShdw blurRad="38100" dist="38100" dir="2700000" algn="tl">
                    <a:srgbClr val="000000">
                      <a:alpha val="43137"/>
                    </a:srgbClr>
                  </a:outerShdw>
                </a:effectLst>
              </a:rPr>
              <a:t>Neonicotinoids: Trade offs</a:t>
            </a:r>
          </a:p>
        </p:txBody>
      </p:sp>
      <p:pic>
        <p:nvPicPr>
          <p:cNvPr id="204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863" y="0"/>
            <a:ext cx="23701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02E5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19</a:t>
            </a:fld>
            <a:endParaRPr lang="en-US" dirty="0"/>
          </a:p>
        </p:txBody>
      </p:sp>
    </p:spTree>
  </p:cSld>
  <p:clrMapOvr>
    <a:masterClrMapping/>
  </p:clrMapOvr>
  <p:transition spd="slow" advTm="636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a:xfrm>
            <a:off x="0" y="0"/>
            <a:ext cx="7620000" cy="1384300"/>
          </a:xfrm>
        </p:spPr>
        <p:txBody>
          <a:bodyPr>
            <a:spAutoFit/>
          </a:bodyPr>
          <a:lstStyle/>
          <a:p>
            <a:pPr algn="l" eaLnBrk="1" hangingPunct="1">
              <a:defRPr/>
            </a:pPr>
            <a:r>
              <a:rPr lang="en-US" sz="2800" b="1" dirty="0">
                <a:solidFill>
                  <a:srgbClr val="3333CC"/>
                </a:solidFill>
                <a:effectLst>
                  <a:outerShdw blurRad="38100" dist="38100" dir="2700000" algn="tl">
                    <a:srgbClr val="000000">
                      <a:alpha val="43137"/>
                    </a:srgbClr>
                  </a:outerShdw>
                </a:effectLst>
                <a:latin typeface="Arial" charset="0"/>
              </a:rPr>
              <a:t>Bees and Pesticides</a:t>
            </a:r>
            <a:r>
              <a:rPr lang="en-US" sz="2800" b="1" dirty="0" smtClean="0">
                <a:solidFill>
                  <a:srgbClr val="3333CC"/>
                </a:solidFill>
                <a:effectLst>
                  <a:outerShdw blurRad="38100" dist="38100" dir="2700000" algn="tl">
                    <a:srgbClr val="000000">
                      <a:alpha val="43137"/>
                    </a:srgbClr>
                  </a:outerShdw>
                </a:effectLst>
                <a:latin typeface="Arial" charset="0"/>
              </a:rPr>
              <a:t/>
            </a:r>
            <a:br>
              <a:rPr lang="en-US" sz="2800" b="1" dirty="0" smtClean="0">
                <a:solidFill>
                  <a:srgbClr val="3333CC"/>
                </a:solidFill>
                <a:effectLst>
                  <a:outerShdw blurRad="38100" dist="38100" dir="2700000" algn="tl">
                    <a:srgbClr val="000000">
                      <a:alpha val="43137"/>
                    </a:srgbClr>
                  </a:outerShdw>
                </a:effectLst>
                <a:latin typeface="Arial" charset="0"/>
              </a:rPr>
            </a:br>
            <a:r>
              <a:rPr lang="en-US" sz="2800" b="1" dirty="0">
                <a:solidFill>
                  <a:srgbClr val="3333CC"/>
                </a:solidFill>
                <a:effectLst>
                  <a:outerShdw blurRad="38100" dist="38100" dir="2700000" algn="tl">
                    <a:srgbClr val="000000">
                      <a:alpha val="43137"/>
                    </a:srgbClr>
                  </a:outerShdw>
                </a:effectLst>
                <a:latin typeface="Arial" charset="0"/>
              </a:rPr>
              <a:t>Vera Krischik &amp; Emily Tenczar</a:t>
            </a:r>
            <a:br>
              <a:rPr lang="en-US" sz="2800" b="1" dirty="0">
                <a:solidFill>
                  <a:srgbClr val="3333CC"/>
                </a:solidFill>
                <a:effectLst>
                  <a:outerShdw blurRad="38100" dist="38100" dir="2700000" algn="tl">
                    <a:srgbClr val="000000">
                      <a:alpha val="43137"/>
                    </a:srgbClr>
                  </a:outerShdw>
                </a:effectLst>
                <a:latin typeface="Arial" charset="0"/>
              </a:rPr>
            </a:br>
            <a:r>
              <a:rPr lang="en-US" sz="2800" b="1" dirty="0">
                <a:solidFill>
                  <a:srgbClr val="3333CC"/>
                </a:solidFill>
                <a:effectLst>
                  <a:outerShdw blurRad="38100" dist="38100" dir="2700000" algn="tl">
                    <a:srgbClr val="000000">
                      <a:alpha val="43137"/>
                    </a:srgbClr>
                  </a:outerShdw>
                </a:effectLst>
                <a:latin typeface="Arial" charset="0"/>
              </a:rPr>
              <a:t>University of Minnesota</a:t>
            </a:r>
            <a:endParaRPr lang="en-US" sz="2800" dirty="0" smtClean="0">
              <a:solidFill>
                <a:srgbClr val="3333CC"/>
              </a:solidFill>
              <a:effectLst>
                <a:outerShdw blurRad="38100" dist="38100" dir="2700000" algn="tl">
                  <a:srgbClr val="000000">
                    <a:alpha val="43137"/>
                  </a:srgbClr>
                </a:outerShdw>
              </a:effectLst>
            </a:endParaRPr>
          </a:p>
        </p:txBody>
      </p:sp>
      <p:pic>
        <p:nvPicPr>
          <p:cNvPr id="3075" name="Picture 13" descr="bumblebeeechinace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76200"/>
            <a:ext cx="1447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350" y="1371600"/>
            <a:ext cx="9150350"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defRPr/>
            </a:pPr>
            <a:r>
              <a:rPr lang="en-US" sz="2000" dirty="0" smtClean="0">
                <a:solidFill>
                  <a:srgbClr val="3333CC"/>
                </a:solidFill>
                <a:latin typeface="Arial" pitchFamily="34" charset="0"/>
                <a:cs typeface="Arial" pitchFamily="34" charset="0"/>
              </a:rPr>
              <a:t>How You Can Help</a:t>
            </a:r>
            <a:endParaRPr lang="en-US" sz="2000" dirty="0" smtClean="0">
              <a:solidFill>
                <a:srgbClr val="3333CC"/>
              </a:solidFill>
              <a:latin typeface="Arial" pitchFamily="34" charset="0"/>
              <a:ea typeface="Times New Roman"/>
              <a:cs typeface="Arial" pitchFamily="34" charset="0"/>
            </a:endParaRPr>
          </a:p>
          <a:p>
            <a:pPr>
              <a:lnSpc>
                <a:spcPct val="110000"/>
              </a:lnSpc>
              <a:spcBef>
                <a:spcPts val="600"/>
              </a:spcBef>
              <a:spcAft>
                <a:spcPts val="600"/>
              </a:spcAft>
              <a:defRPr/>
            </a:pPr>
            <a:r>
              <a:rPr lang="en-US" sz="1800" dirty="0" smtClean="0">
                <a:solidFill>
                  <a:schemeClr val="tx1"/>
                </a:solidFill>
                <a:latin typeface="Arial" pitchFamily="34" charset="0"/>
                <a:cs typeface="Arial" pitchFamily="34" charset="0"/>
              </a:rPr>
              <a:t>There are a number of things you can do to help conserve pollinators:</a:t>
            </a:r>
          </a:p>
          <a:p>
            <a:pPr marL="342900" indent="-342900">
              <a:lnSpc>
                <a:spcPct val="110000"/>
              </a:lnSpc>
              <a:spcBef>
                <a:spcPts val="600"/>
              </a:spcBef>
              <a:spcAft>
                <a:spcPts val="600"/>
              </a:spcAft>
              <a:buFont typeface="+mj-lt"/>
              <a:buAutoNum type="arabicPeriod"/>
              <a:tabLst>
                <a:tab pos="-1771650" algn="l"/>
              </a:tabLst>
              <a:defRPr/>
            </a:pPr>
            <a:r>
              <a:rPr lang="en-US" sz="1800" dirty="0" smtClean="0">
                <a:solidFill>
                  <a:schemeClr val="tx1"/>
                </a:solidFill>
                <a:latin typeface="Arial" pitchFamily="34" charset="0"/>
                <a:cs typeface="Arial" pitchFamily="34" charset="0"/>
              </a:rPr>
              <a:t>Plant trees, shrubs, and flowers that bloom from April through September to create a consistent food supply so pollinators can complete their life cycles.</a:t>
            </a:r>
          </a:p>
          <a:p>
            <a:pPr marL="342900" indent="-342900">
              <a:lnSpc>
                <a:spcPct val="110000"/>
              </a:lnSpc>
              <a:spcBef>
                <a:spcPts val="600"/>
              </a:spcBef>
              <a:spcAft>
                <a:spcPts val="600"/>
              </a:spcAft>
              <a:buFont typeface="+mj-lt"/>
              <a:buAutoNum type="arabicPeriod"/>
              <a:tabLst>
                <a:tab pos="-1771650" algn="l"/>
              </a:tabLst>
              <a:defRPr/>
            </a:pPr>
            <a:r>
              <a:rPr lang="en-US" sz="1800" dirty="0" smtClean="0">
                <a:solidFill>
                  <a:schemeClr val="tx1"/>
                </a:solidFill>
                <a:latin typeface="Arial" pitchFamily="34" charset="0"/>
                <a:cs typeface="Arial" pitchFamily="34" charset="0"/>
              </a:rPr>
              <a:t>Minimize the use of broad-spectrum pesticides. These are toxic to bees and include neonicotinoids, pyrethroids, organophosphates, and others. If you must spray, choose a biorational chemical (safer to beneficials) and spray in early evening when most pollinators are less active. Planting insect- and disease-resistant varieties, proper irrigation and nutrition management, and allowing beneficial insects and spiders to visit plants may reduce the need for pesticides.</a:t>
            </a:r>
          </a:p>
          <a:p>
            <a:pPr marL="342900" indent="-342900">
              <a:lnSpc>
                <a:spcPct val="110000"/>
              </a:lnSpc>
              <a:spcBef>
                <a:spcPts val="600"/>
              </a:spcBef>
              <a:spcAft>
                <a:spcPts val="0"/>
              </a:spcAft>
              <a:buFont typeface="+mj-lt"/>
              <a:buAutoNum type="arabicPeriod"/>
              <a:tabLst>
                <a:tab pos="-1771650" algn="l"/>
              </a:tabLst>
              <a:defRPr/>
            </a:pPr>
            <a:r>
              <a:rPr lang="en-US" sz="1800" dirty="0" smtClean="0">
                <a:solidFill>
                  <a:schemeClr val="tx1"/>
                </a:solidFill>
                <a:latin typeface="Arial" pitchFamily="34" charset="0"/>
                <a:cs typeface="Arial" pitchFamily="34" charset="0"/>
              </a:rPr>
              <a:t>Provide or preserve nesting sites for native bees. Depending on species, bees may nest in the ground, in cavities, or in wood. Tunnel nests can be constructed with bamboo sticks or wooden blocks. For information on building your own nests for native bees, visit the Xerces Society Pollinator Conservation Program</a:t>
            </a:r>
            <a:r>
              <a:rPr lang="en-US" sz="1800" dirty="0" smtClean="0">
                <a:solidFill>
                  <a:schemeClr val="tx1"/>
                </a:solidFill>
                <a:ea typeface="ＭＳ Ｐゴシック" pitchFamily="34" charset="-128"/>
              </a:rPr>
              <a:t>.</a:t>
            </a:r>
          </a:p>
        </p:txBody>
      </p:sp>
      <p:pic>
        <p:nvPicPr>
          <p:cNvPr id="2" name="0E254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2</a:t>
            </a:fld>
            <a:endParaRPr lang="en-US" dirty="0"/>
          </a:p>
        </p:txBody>
      </p:sp>
    </p:spTree>
  </p:cSld>
  <p:clrMapOvr>
    <a:masterClrMapping/>
  </p:clrMapOvr>
  <p:transition spd="slow" advTm="5394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ban gaucho(france)"/>
          <p:cNvPicPr>
            <a:picLocks noChangeAspect="1" noChangeArrowheads="1"/>
          </p:cNvPicPr>
          <p:nvPr/>
        </p:nvPicPr>
        <p:blipFill>
          <a:blip r:embed="rId5">
            <a:extLst>
              <a:ext uri="{28A0092B-C50C-407E-A947-70E740481C1C}">
                <a14:useLocalDpi xmlns:a14="http://schemas.microsoft.com/office/drawing/2010/main" val="0"/>
              </a:ext>
            </a:extLst>
          </a:blip>
          <a:srcRect t="224"/>
          <a:stretch>
            <a:fillRect/>
          </a:stretch>
        </p:blipFill>
        <p:spPr bwMode="auto">
          <a:xfrm>
            <a:off x="457200" y="1306513"/>
            <a:ext cx="75438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19" name="Text Box 4"/>
          <p:cNvSpPr txBox="1">
            <a:spLocks noChangeArrowheads="1"/>
          </p:cNvSpPr>
          <p:nvPr/>
        </p:nvSpPr>
        <p:spPr bwMode="auto">
          <a:xfrm>
            <a:off x="228600" y="141288"/>
            <a:ext cx="8458200" cy="1077912"/>
          </a:xfrm>
          <a:prstGeom prst="rect">
            <a:avLst/>
          </a:prstGeom>
          <a:noFill/>
          <a:ln w="9525">
            <a:noFill/>
            <a:miter lim="800000"/>
            <a:headEnd/>
            <a:tailEnd/>
          </a:ln>
        </p:spPr>
        <p:txBody>
          <a:bodyPr>
            <a:spAutoFit/>
          </a:bodyPr>
          <a:lstStyle/>
          <a:p>
            <a:pPr>
              <a:spcBef>
                <a:spcPct val="50000"/>
              </a:spcBef>
              <a:defRPr/>
            </a:pPr>
            <a:r>
              <a:rPr lang="en-US" sz="3200" dirty="0">
                <a:solidFill>
                  <a:srgbClr val="3333CC"/>
                </a:solidFill>
                <a:effectLst>
                  <a:outerShdw blurRad="38100" dist="38100" dir="2700000" algn="tl">
                    <a:srgbClr val="000000">
                      <a:alpha val="43137"/>
                    </a:srgbClr>
                  </a:outerShdw>
                </a:effectLst>
              </a:rPr>
              <a:t>Since 1990 the seed treatment Gaucho for corn and canola was banned in France</a:t>
            </a:r>
          </a:p>
        </p:txBody>
      </p:sp>
      <p:pic>
        <p:nvPicPr>
          <p:cNvPr id="21508" name="Picture 6" descr="image1846061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4400" y="44958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3F55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20</a:t>
            </a:fld>
            <a:endParaRPr lang="en-US" dirty="0"/>
          </a:p>
        </p:txBody>
      </p:sp>
    </p:spTree>
  </p:cSld>
  <p:clrMapOvr>
    <a:masterClrMapping/>
  </p:clrMapOvr>
  <p:transition spd="slow" advTm="316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1" name="Text Box 4"/>
          <p:cNvSpPr txBox="1">
            <a:spLocks noChangeArrowheads="1"/>
          </p:cNvSpPr>
          <p:nvPr/>
        </p:nvSpPr>
        <p:spPr bwMode="auto">
          <a:xfrm>
            <a:off x="0" y="0"/>
            <a:ext cx="9067800" cy="1384300"/>
          </a:xfrm>
          <a:prstGeom prst="rect">
            <a:avLst/>
          </a:prstGeom>
          <a:noFill/>
          <a:ln w="9525">
            <a:noFill/>
            <a:miter lim="800000"/>
            <a:headEnd/>
            <a:tailEnd/>
          </a:ln>
        </p:spPr>
        <p:txBody>
          <a:bodyPr>
            <a:spAutoFit/>
          </a:bodyPr>
          <a:lstStyle/>
          <a:p>
            <a:pPr fontAlgn="auto">
              <a:spcBef>
                <a:spcPct val="50000"/>
              </a:spcBef>
              <a:spcAft>
                <a:spcPts val="0"/>
              </a:spcAft>
              <a:defRPr/>
            </a:pPr>
            <a:r>
              <a:rPr lang="en-US" dirty="0">
                <a:solidFill>
                  <a:srgbClr val="3333CC"/>
                </a:solidFill>
                <a:effectLst>
                  <a:outerShdw blurRad="38100" dist="38100" dir="2700000" algn="tl">
                    <a:srgbClr val="000000">
                      <a:alpha val="43137"/>
                    </a:srgbClr>
                  </a:outerShdw>
                </a:effectLst>
                <a:latin typeface="Arial" pitchFamily="34" charset="0"/>
                <a:cs typeface="Arial" pitchFamily="34" charset="0"/>
              </a:rPr>
              <a:t>See recent research Marzaro 2011, </a:t>
            </a:r>
            <a:r>
              <a:rPr lang="en-US" dirty="0" err="1">
                <a:solidFill>
                  <a:srgbClr val="3333CC"/>
                </a:solidFill>
                <a:effectLst>
                  <a:outerShdw blurRad="38100" dist="38100" dir="2700000" algn="tl">
                    <a:srgbClr val="000000">
                      <a:alpha val="43137"/>
                    </a:srgbClr>
                  </a:outerShdw>
                </a:effectLst>
                <a:latin typeface="Arial" pitchFamily="34" charset="0"/>
                <a:cs typeface="Arial" pitchFamily="34" charset="0"/>
              </a:rPr>
              <a:t>Krupke</a:t>
            </a:r>
            <a:r>
              <a:rPr lang="en-US" dirty="0">
                <a:solidFill>
                  <a:srgbClr val="3333CC"/>
                </a:solidFill>
                <a:effectLst>
                  <a:outerShdw blurRad="38100" dist="38100" dir="2700000" algn="tl">
                    <a:srgbClr val="000000">
                      <a:alpha val="43137"/>
                    </a:srgbClr>
                  </a:outerShdw>
                </a:effectLst>
                <a:latin typeface="Arial" pitchFamily="34" charset="0"/>
                <a:cs typeface="Arial" pitchFamily="34" charset="0"/>
              </a:rPr>
              <a:t> 2012, Tapparo 2012 at the CUES website under pollinator conservation, then bees and pesticides</a:t>
            </a:r>
          </a:p>
        </p:txBody>
      </p:sp>
      <p:sp>
        <p:nvSpPr>
          <p:cNvPr id="22531" name="Rectangle 4"/>
          <p:cNvSpPr>
            <a:spLocks noChangeArrowheads="1"/>
          </p:cNvSpPr>
          <p:nvPr/>
        </p:nvSpPr>
        <p:spPr bwMode="auto">
          <a:xfrm>
            <a:off x="76200" y="1384300"/>
            <a:ext cx="91440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9250" indent="-349250">
              <a:spcAft>
                <a:spcPts val="1200"/>
              </a:spcAft>
              <a:buClr>
                <a:srgbClr val="3333CC"/>
              </a:buClr>
              <a:buSzPct val="150000"/>
              <a:buFont typeface="Arial" charset="0"/>
              <a:buChar char="•"/>
            </a:pPr>
            <a:r>
              <a:rPr lang="en-US" sz="2400">
                <a:solidFill>
                  <a:schemeClr val="tx1"/>
                </a:solidFill>
              </a:rPr>
              <a:t>2013 May ban in European Union for 2 years starting </a:t>
            </a:r>
          </a:p>
          <a:p>
            <a:pPr marL="349250" indent="-349250">
              <a:spcAft>
                <a:spcPts val="1200"/>
              </a:spcAft>
              <a:buClr>
                <a:srgbClr val="3333CC"/>
              </a:buClr>
              <a:buSzPct val="150000"/>
              <a:buFont typeface="Arial" charset="0"/>
              <a:buChar char="•"/>
            </a:pPr>
            <a:r>
              <a:rPr lang="en-US" sz="2400">
                <a:solidFill>
                  <a:schemeClr val="tx1"/>
                </a:solidFill>
              </a:rPr>
              <a:t>2008 seed treatments suspended Germany; others bans in France, Italy, Spain, Slovenia</a:t>
            </a:r>
          </a:p>
          <a:p>
            <a:pPr marL="349250" indent="-349250">
              <a:spcAft>
                <a:spcPts val="1200"/>
              </a:spcAft>
              <a:buClr>
                <a:srgbClr val="3333CC"/>
              </a:buClr>
              <a:buSzPct val="150000"/>
              <a:buFont typeface="Arial" charset="0"/>
              <a:buChar char="•"/>
            </a:pPr>
            <a:r>
              <a:rPr lang="en-US" sz="2400">
                <a:solidFill>
                  <a:schemeClr val="tx1"/>
                </a:solidFill>
              </a:rPr>
              <a:t>Suspended are:</a:t>
            </a:r>
            <a:br>
              <a:rPr lang="en-US" sz="2400">
                <a:solidFill>
                  <a:schemeClr val="tx1"/>
                </a:solidFill>
              </a:rPr>
            </a:br>
            <a:r>
              <a:rPr lang="en-US" sz="2400">
                <a:solidFill>
                  <a:schemeClr val="tx1"/>
                </a:solidFill>
              </a:rPr>
              <a:t>Antarc (imidacloprid),</a:t>
            </a:r>
            <a:br>
              <a:rPr lang="en-US" sz="2400">
                <a:solidFill>
                  <a:schemeClr val="tx1"/>
                </a:solidFill>
              </a:rPr>
            </a:br>
            <a:r>
              <a:rPr lang="en-US" sz="2400">
                <a:solidFill>
                  <a:schemeClr val="tx1"/>
                </a:solidFill>
              </a:rPr>
              <a:t>Chinook (imidacloprid),</a:t>
            </a:r>
            <a:br>
              <a:rPr lang="en-US" sz="2400">
                <a:solidFill>
                  <a:schemeClr val="tx1"/>
                </a:solidFill>
              </a:rPr>
            </a:br>
            <a:r>
              <a:rPr lang="en-US" sz="2400">
                <a:solidFill>
                  <a:schemeClr val="tx1"/>
                </a:solidFill>
              </a:rPr>
              <a:t>Cruiser (thiamethoxam),</a:t>
            </a:r>
            <a:br>
              <a:rPr lang="en-US" sz="2400">
                <a:solidFill>
                  <a:schemeClr val="tx1"/>
                </a:solidFill>
              </a:rPr>
            </a:br>
            <a:r>
              <a:rPr lang="en-US" sz="2400">
                <a:solidFill>
                  <a:schemeClr val="tx1"/>
                </a:solidFill>
              </a:rPr>
              <a:t>Elado (clothianidin),</a:t>
            </a:r>
            <a:br>
              <a:rPr lang="en-US" sz="2400">
                <a:solidFill>
                  <a:schemeClr val="tx1"/>
                </a:solidFill>
              </a:rPr>
            </a:br>
            <a:r>
              <a:rPr lang="en-US" sz="2400">
                <a:solidFill>
                  <a:schemeClr val="tx1"/>
                </a:solidFill>
              </a:rPr>
              <a:t>Faibel (imidacloprid),</a:t>
            </a:r>
            <a:br>
              <a:rPr lang="en-US" sz="2400">
                <a:solidFill>
                  <a:schemeClr val="tx1"/>
                </a:solidFill>
              </a:rPr>
            </a:br>
            <a:r>
              <a:rPr lang="en-US" sz="2400">
                <a:solidFill>
                  <a:schemeClr val="tx1"/>
                </a:solidFill>
              </a:rPr>
              <a:t>Poncho (clothianidin).</a:t>
            </a:r>
          </a:p>
          <a:p>
            <a:pPr marL="349250" indent="-349250">
              <a:spcAft>
                <a:spcPts val="1200"/>
              </a:spcAft>
              <a:buClr>
                <a:srgbClr val="3333CC"/>
              </a:buClr>
              <a:buSzPct val="150000"/>
              <a:buFont typeface="Arial" charset="0"/>
              <a:buChar char="•"/>
            </a:pPr>
            <a:r>
              <a:rPr lang="en-US" sz="2400">
                <a:solidFill>
                  <a:schemeClr val="tx1"/>
                </a:solidFill>
              </a:rPr>
              <a:t>2010 April/May at Purdue, Indiana, insecticide dust from planting corn killed bees.</a:t>
            </a:r>
          </a:p>
        </p:txBody>
      </p:sp>
      <p:pic>
        <p:nvPicPr>
          <p:cNvPr id="22532" name="Picture 6" descr="image1846061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400" y="2667000"/>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F4C5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21</a:t>
            </a:fld>
            <a:endParaRPr lang="en-US" dirty="0"/>
          </a:p>
        </p:txBody>
      </p:sp>
    </p:spTree>
  </p:cSld>
  <p:clrMapOvr>
    <a:masterClrMapping/>
  </p:clrMapOvr>
  <p:transition spd="slow" advTm="6941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dirty="0" smtClean="0">
                <a:solidFill>
                  <a:srgbClr val="3333CC"/>
                </a:solidFill>
                <a:effectLst>
                  <a:outerShdw blurRad="38100" dist="38100" dir="2700000" algn="tl">
                    <a:srgbClr val="000000">
                      <a:alpha val="43137"/>
                    </a:srgbClr>
                  </a:outerShdw>
                </a:effectLst>
              </a:rPr>
              <a:t>Beekeepers</a:t>
            </a:r>
          </a:p>
          <a:p>
            <a:pPr eaLnBrk="1" hangingPunct="1">
              <a:defRPr/>
            </a:pPr>
            <a:r>
              <a:rPr lang="en-US" dirty="0" smtClean="0">
                <a:solidFill>
                  <a:srgbClr val="3333CC"/>
                </a:solidFill>
              </a:rPr>
              <a:t>Petition for clothianidin to be withdrawn from sale</a:t>
            </a:r>
          </a:p>
        </p:txBody>
      </p:sp>
      <p:pic>
        <p:nvPicPr>
          <p:cNvPr id="23555" name="Picture 2" descr="PPT-Feature-Series-death-of-bees.png"/>
          <p:cNvPicPr>
            <a:picLocks noChangeAspect="1"/>
          </p:cNvPicPr>
          <p:nvPr/>
        </p:nvPicPr>
        <p:blipFill>
          <a:blip r:embed="rId5">
            <a:extLst>
              <a:ext uri="{28A0092B-C50C-407E-A947-70E740481C1C}">
                <a14:useLocalDpi xmlns:a14="http://schemas.microsoft.com/office/drawing/2010/main" val="0"/>
              </a:ext>
            </a:extLst>
          </a:blip>
          <a:srcRect t="9425" b="29910"/>
          <a:stretch>
            <a:fillRect/>
          </a:stretch>
        </p:blipFill>
        <p:spPr bwMode="auto">
          <a:xfrm>
            <a:off x="1981200" y="4518025"/>
            <a:ext cx="52974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952625" y="6659563"/>
            <a:ext cx="2057400" cy="246062"/>
          </a:xfrm>
          <a:prstGeom prst="rect">
            <a:avLst/>
          </a:prstGeom>
          <a:noFill/>
        </p:spPr>
        <p:txBody>
          <a:bodyPr>
            <a:spAutoFit/>
          </a:bodyPr>
          <a:lstStyle/>
          <a:p>
            <a:pPr>
              <a:defRPr/>
            </a:pPr>
            <a:r>
              <a:rPr lang="en-US" sz="1000" dirty="0">
                <a:solidFill>
                  <a:schemeClr val="bg1"/>
                </a:solidFill>
                <a:effectLst>
                  <a:outerShdw blurRad="38100" dist="38100" dir="2700000" algn="tl">
                    <a:srgbClr val="000000">
                      <a:alpha val="43137"/>
                    </a:srgbClr>
                  </a:outerShdw>
                </a:effectLst>
                <a:latin typeface="+mn-lt"/>
              </a:rPr>
              <a:t>lovethehoneybees.blogspot.com</a:t>
            </a:r>
          </a:p>
        </p:txBody>
      </p:sp>
      <p:sp>
        <p:nvSpPr>
          <p:cNvPr id="3077" name="TextBox 6"/>
          <p:cNvSpPr txBox="1">
            <a:spLocks noChangeArrowheads="1"/>
          </p:cNvSpPr>
          <p:nvPr/>
        </p:nvSpPr>
        <p:spPr bwMode="auto">
          <a:xfrm>
            <a:off x="0" y="1031875"/>
            <a:ext cx="9144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Clr>
                <a:srgbClr val="3333CC"/>
              </a:buClr>
              <a:buSzPct val="150000"/>
              <a:buFont typeface="Arial" pitchFamily="34" charset="0"/>
              <a:buChar char="•"/>
              <a:defRPr/>
            </a:pPr>
            <a:r>
              <a:rPr lang="en-US" sz="2400" dirty="0" smtClean="0"/>
              <a:t>Registration was based on a Bayer study that was later found by beekeepers to be deficient; later EPA agreed </a:t>
            </a:r>
            <a:r>
              <a:rPr lang="en-US" sz="2000" dirty="0" smtClean="0"/>
              <a:t>(Feldman et al. 2010).</a:t>
            </a:r>
          </a:p>
          <a:p>
            <a:pPr eaLnBrk="1" hangingPunct="1">
              <a:buClr>
                <a:srgbClr val="3333CC"/>
              </a:buClr>
              <a:buSzPct val="150000"/>
              <a:buFont typeface="Arial" pitchFamily="34" charset="0"/>
              <a:buChar char="•"/>
              <a:defRPr/>
            </a:pPr>
            <a:endParaRPr lang="en-US" sz="800" dirty="0" smtClean="0"/>
          </a:p>
          <a:p>
            <a:pPr marL="342900" indent="-342900" eaLnBrk="1" hangingPunct="1">
              <a:buClr>
                <a:srgbClr val="3333CC"/>
              </a:buClr>
              <a:buSzPct val="150000"/>
              <a:buFont typeface="Arial" pitchFamily="34" charset="0"/>
              <a:buChar char="•"/>
              <a:defRPr/>
            </a:pPr>
            <a:r>
              <a:rPr lang="en-US" sz="2400" dirty="0" smtClean="0"/>
              <a:t>Insecticide seed coating dust extremely toxic to bees, new studies with clear evidence </a:t>
            </a:r>
            <a:r>
              <a:rPr lang="en-US" sz="2000" dirty="0" smtClean="0"/>
              <a:t>(Krupke et al. 2012, Tapparo et al. 2012, Marzaro et al. 2011).</a:t>
            </a:r>
          </a:p>
          <a:p>
            <a:pPr eaLnBrk="1" hangingPunct="1">
              <a:buClr>
                <a:srgbClr val="3333CC"/>
              </a:buClr>
              <a:buSzPct val="150000"/>
              <a:buFont typeface="Arial" pitchFamily="34" charset="0"/>
              <a:buChar char="•"/>
              <a:defRPr/>
            </a:pPr>
            <a:endParaRPr lang="en-US" sz="800" dirty="0" smtClean="0"/>
          </a:p>
          <a:p>
            <a:pPr marL="342900" indent="-342900" eaLnBrk="1" hangingPunct="1">
              <a:buClr>
                <a:srgbClr val="3333CC"/>
              </a:buClr>
              <a:buSzPct val="150000"/>
              <a:buFont typeface="Arial" pitchFamily="34" charset="0"/>
              <a:buChar char="•"/>
              <a:defRPr/>
            </a:pPr>
            <a:r>
              <a:rPr lang="en-US" sz="2400" dirty="0" smtClean="0"/>
              <a:t>Insecticide use contributes to weakened immune system</a:t>
            </a:r>
            <a:r>
              <a:rPr lang="en-US" sz="1000" dirty="0" smtClean="0"/>
              <a:t> </a:t>
            </a:r>
            <a:r>
              <a:rPr lang="en-US" sz="2400" dirty="0" smtClean="0"/>
              <a:t>increased susceptibility to pathogens </a:t>
            </a:r>
            <a:r>
              <a:rPr lang="en-US" sz="2000" dirty="0" smtClean="0"/>
              <a:t>(Alaux 2010, Hawthorne &amp; Dively 2011, Pettis et al. 2012).</a:t>
            </a:r>
          </a:p>
        </p:txBody>
      </p:sp>
      <p:pic>
        <p:nvPicPr>
          <p:cNvPr id="3" name="4DE45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22</a:t>
            </a:fld>
            <a:endParaRPr lang="en-US" dirty="0"/>
          </a:p>
        </p:txBody>
      </p:sp>
    </p:spTree>
  </p:cSld>
  <p:clrMapOvr>
    <a:masterClrMapping/>
  </p:clrMapOvr>
  <p:transition spd="slow" advTm="448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28600" y="2286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dirty="0" smtClean="0">
                <a:solidFill>
                  <a:srgbClr val="3333CC"/>
                </a:solidFill>
                <a:effectLst>
                  <a:outerShdw blurRad="38100" dist="38100" dir="2700000" algn="tl">
                    <a:srgbClr val="000000">
                      <a:alpha val="43137"/>
                    </a:srgbClr>
                  </a:outerShdw>
                </a:effectLst>
              </a:rPr>
              <a:t>Neonicotinoid: Use in Minnesota 2009</a:t>
            </a:r>
          </a:p>
        </p:txBody>
      </p:sp>
      <p:sp>
        <p:nvSpPr>
          <p:cNvPr id="24579" name="TextBox 2"/>
          <p:cNvSpPr txBox="1">
            <a:spLocks noChangeArrowheads="1"/>
          </p:cNvSpPr>
          <p:nvPr/>
        </p:nvSpPr>
        <p:spPr bwMode="auto">
          <a:xfrm>
            <a:off x="2514600" y="5848350"/>
            <a:ext cx="579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r" eaLnBrk="1" hangingPunct="1"/>
            <a:r>
              <a:rPr lang="en-US" sz="2000">
                <a:solidFill>
                  <a:schemeClr val="tx1"/>
                </a:solidFill>
                <a:cs typeface="Arial" charset="0"/>
              </a:rPr>
              <a:t>Minnesota Department of Agriculture </a:t>
            </a:r>
          </a:p>
        </p:txBody>
      </p:sp>
      <p:graphicFrame>
        <p:nvGraphicFramePr>
          <p:cNvPr id="4" name="Table 3"/>
          <p:cNvGraphicFramePr>
            <a:graphicFrameLocks noGrp="1"/>
          </p:cNvGraphicFramePr>
          <p:nvPr/>
        </p:nvGraphicFramePr>
        <p:xfrm>
          <a:off x="827088" y="1660525"/>
          <a:ext cx="8012112" cy="4054475"/>
        </p:xfrm>
        <a:graphic>
          <a:graphicData uri="http://schemas.openxmlformats.org/drawingml/2006/table">
            <a:tbl>
              <a:tblPr/>
              <a:tblGrid>
                <a:gridCol w="2836142"/>
                <a:gridCol w="2587985"/>
                <a:gridCol w="2587985"/>
              </a:tblGrid>
              <a:tr h="548652">
                <a:tc>
                  <a:txBody>
                    <a:bodyPr/>
                    <a:lstStyle/>
                    <a:p>
                      <a:pPr marL="0" marR="0" algn="ctr">
                        <a:lnSpc>
                          <a:spcPct val="100000"/>
                        </a:lnSpc>
                        <a:spcBef>
                          <a:spcPts val="0"/>
                        </a:spcBef>
                        <a:spcAft>
                          <a:spcPts val="0"/>
                        </a:spcAft>
                      </a:pPr>
                      <a:r>
                        <a:rPr lang="en-US" sz="2400" b="1" dirty="0" smtClean="0">
                          <a:solidFill>
                            <a:srgbClr val="000000"/>
                          </a:solidFill>
                          <a:latin typeface="Arial" pitchFamily="34" charset="0"/>
                          <a:ea typeface="Times New Roman"/>
                          <a:cs typeface="Arial" pitchFamily="34" charset="0"/>
                        </a:rPr>
                        <a:t>Commodity</a:t>
                      </a:r>
                      <a:endParaRPr lang="en-US" sz="1100" dirty="0">
                        <a:latin typeface="Arial" pitchFamily="34" charset="0"/>
                        <a:ea typeface="Calibri"/>
                        <a:cs typeface="Arial" pitchFamily="34" charset="0"/>
                      </a:endParaRPr>
                    </a:p>
                  </a:txBody>
                  <a:tcPr marL="69965" marR="69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0000"/>
                        </a:lnSpc>
                        <a:spcBef>
                          <a:spcPts val="0"/>
                        </a:spcBef>
                        <a:spcAft>
                          <a:spcPts val="0"/>
                        </a:spcAft>
                      </a:pPr>
                      <a:r>
                        <a:rPr lang="en-US" sz="2400" b="1" dirty="0" smtClean="0">
                          <a:solidFill>
                            <a:srgbClr val="000000"/>
                          </a:solidFill>
                          <a:latin typeface="Arial" pitchFamily="34" charset="0"/>
                          <a:ea typeface="Times New Roman"/>
                          <a:cs typeface="Arial" pitchFamily="34" charset="0"/>
                        </a:rPr>
                        <a:t>Imidacloprid AI</a:t>
                      </a:r>
                      <a:endParaRPr lang="en-US" sz="1100" dirty="0">
                        <a:latin typeface="Arial" pitchFamily="34" charset="0"/>
                        <a:ea typeface="Calibri"/>
                        <a:cs typeface="Arial" pitchFamily="34" charset="0"/>
                      </a:endParaRPr>
                    </a:p>
                  </a:txBody>
                  <a:tcPr marL="69965" marR="69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0000"/>
                        </a:lnSpc>
                        <a:spcBef>
                          <a:spcPts val="0"/>
                        </a:spcBef>
                        <a:spcAft>
                          <a:spcPts val="0"/>
                        </a:spcAft>
                      </a:pPr>
                      <a:r>
                        <a:rPr lang="en-US" sz="2400" b="1" dirty="0" smtClean="0">
                          <a:solidFill>
                            <a:srgbClr val="000000"/>
                          </a:solidFill>
                          <a:latin typeface="Arial" pitchFamily="34" charset="0"/>
                          <a:ea typeface="Times New Roman"/>
                          <a:cs typeface="Arial" pitchFamily="34" charset="0"/>
                        </a:rPr>
                        <a:t>Clothianidin AI</a:t>
                      </a:r>
                      <a:endParaRPr lang="en-US" sz="1100" dirty="0">
                        <a:latin typeface="Arial" pitchFamily="34" charset="0"/>
                        <a:ea typeface="Calibri"/>
                        <a:cs typeface="Arial" pitchFamily="34" charset="0"/>
                      </a:endParaRPr>
                    </a:p>
                  </a:txBody>
                  <a:tcPr marL="69965" marR="69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Crop chemicals</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46,766</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19,347</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Turf / ornamental</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3,095</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95</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Garden and lawn</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1,636</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12</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Structural</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1,591</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0</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Animal care</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63</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0</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Industrial, forestry</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13</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0</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Home</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smtClean="0">
                          <a:solidFill>
                            <a:srgbClr val="000000"/>
                          </a:solidFill>
                          <a:latin typeface="Arial" pitchFamily="34" charset="0"/>
                          <a:ea typeface="Times New Roman"/>
                          <a:cs typeface="Arial" pitchFamily="34" charset="0"/>
                        </a:rPr>
                        <a:t>9</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0" dirty="0">
                          <a:solidFill>
                            <a:srgbClr val="000000"/>
                          </a:solidFill>
                          <a:latin typeface="Arial" pitchFamily="34" charset="0"/>
                          <a:ea typeface="Times New Roman"/>
                          <a:cs typeface="Arial" pitchFamily="34" charset="0"/>
                        </a:rPr>
                        <a:t>0</a:t>
                      </a:r>
                      <a:endParaRPr lang="en-US" sz="1100" b="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228">
                <a:tc>
                  <a:txBody>
                    <a:bodyPr/>
                    <a:lstStyle/>
                    <a:p>
                      <a:pPr marL="0" marR="0">
                        <a:lnSpc>
                          <a:spcPct val="115000"/>
                        </a:lnSpc>
                        <a:spcBef>
                          <a:spcPts val="0"/>
                        </a:spcBef>
                        <a:spcAft>
                          <a:spcPts val="0"/>
                        </a:spcAft>
                      </a:pPr>
                      <a:r>
                        <a:rPr lang="en-US" sz="2400" b="1" dirty="0">
                          <a:solidFill>
                            <a:srgbClr val="000000"/>
                          </a:solidFill>
                          <a:latin typeface="Arial" pitchFamily="34" charset="0"/>
                          <a:ea typeface="Times New Roman"/>
                          <a:cs typeface="Arial" pitchFamily="34" charset="0"/>
                        </a:rPr>
                        <a:t>Total use</a:t>
                      </a:r>
                      <a:endParaRPr lang="en-US" sz="110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1" dirty="0" smtClean="0">
                          <a:solidFill>
                            <a:srgbClr val="000000"/>
                          </a:solidFill>
                          <a:latin typeface="Arial" pitchFamily="34" charset="0"/>
                          <a:ea typeface="Times New Roman"/>
                          <a:cs typeface="Arial" pitchFamily="34" charset="0"/>
                        </a:rPr>
                        <a:t>53,173 lbs</a:t>
                      </a:r>
                      <a:endParaRPr lang="en-US" sz="110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b="1" dirty="0" smtClean="0">
                          <a:solidFill>
                            <a:srgbClr val="000000"/>
                          </a:solidFill>
                          <a:latin typeface="Arial" pitchFamily="34" charset="0"/>
                          <a:ea typeface="Times New Roman"/>
                          <a:cs typeface="Arial" pitchFamily="34" charset="0"/>
                        </a:rPr>
                        <a:t>19,454 lbs</a:t>
                      </a:r>
                      <a:endParaRPr lang="en-US" sz="1100" dirty="0">
                        <a:latin typeface="Arial" pitchFamily="34" charset="0"/>
                        <a:ea typeface="Calibri"/>
                        <a:cs typeface="Arial" pitchFamily="34" charset="0"/>
                      </a:endParaRPr>
                    </a:p>
                  </a:txBody>
                  <a:tcPr marL="69965" marR="69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3EEA6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23</a:t>
            </a:fld>
            <a:endParaRPr lang="en-US" dirty="0"/>
          </a:p>
        </p:txBody>
      </p:sp>
    </p:spTree>
  </p:cSld>
  <p:clrMapOvr>
    <a:masterClrMapping/>
  </p:clrMapOvr>
  <p:transition spd="slow" advTm="280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31" name="Group 23"/>
          <p:cNvGraphicFramePr>
            <a:graphicFrameLocks noGrp="1"/>
          </p:cNvGraphicFramePr>
          <p:nvPr/>
        </p:nvGraphicFramePr>
        <p:xfrm>
          <a:off x="619125" y="5308600"/>
          <a:ext cx="8134350" cy="1433513"/>
        </p:xfrm>
        <a:graphic>
          <a:graphicData uri="http://schemas.openxmlformats.org/drawingml/2006/table">
            <a:tbl>
              <a:tblPr/>
              <a:tblGrid>
                <a:gridCol w="2665787"/>
                <a:gridCol w="2877764"/>
                <a:gridCol w="2590800"/>
              </a:tblGrid>
              <a:tr h="4778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Active ingredient</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Soil half-life (days)</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Reference </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778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clothianidin</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148 - 1,155</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EPA (2003)</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imidacloprid</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40 - 997</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NPIC (2010)</a:t>
                      </a:r>
                      <a:endPar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77857" marR="7785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88" name="TextBox 2"/>
          <p:cNvSpPr txBox="1">
            <a:spLocks noChangeArrowheads="1"/>
          </p:cNvSpPr>
          <p:nvPr/>
        </p:nvSpPr>
        <p:spPr bwMode="auto">
          <a:xfrm>
            <a:off x="228600" y="228600"/>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dirty="0" smtClean="0">
                <a:solidFill>
                  <a:srgbClr val="3333CC"/>
                </a:solidFill>
                <a:effectLst>
                  <a:outerShdw blurRad="38100" dist="38100" dir="2700000" algn="tl">
                    <a:srgbClr val="000000">
                      <a:alpha val="43137"/>
                    </a:srgbClr>
                  </a:outerShdw>
                </a:effectLst>
              </a:rPr>
              <a:t>Neonicotinoids: Persistence in the environment</a:t>
            </a:r>
          </a:p>
        </p:txBody>
      </p:sp>
      <p:pic>
        <p:nvPicPr>
          <p:cNvPr id="25621" name="Picture 3" descr="Pesticide Spray on Fie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1447800"/>
            <a:ext cx="51816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00265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24</a:t>
            </a:fld>
            <a:endParaRPr lang="en-US" dirty="0"/>
          </a:p>
        </p:txBody>
      </p:sp>
    </p:spTree>
  </p:cSld>
  <p:clrMapOvr>
    <a:masterClrMapping/>
  </p:clrMapOvr>
  <p:transition spd="slow" advTm="97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776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2400" dirty="0">
              <a:effectLst>
                <a:outerShdw blurRad="38100" dist="38100" dir="2700000" algn="tl">
                  <a:srgbClr val="000000">
                    <a:alpha val="43137"/>
                  </a:srgbClr>
                </a:outerShdw>
              </a:effectLst>
              <a:latin typeface="Times New Roman" pitchFamily="18" charset="0"/>
            </a:endParaRPr>
          </a:p>
        </p:txBody>
      </p:sp>
      <p:sp>
        <p:nvSpPr>
          <p:cNvPr id="214019" name="Text Box 3"/>
          <p:cNvSpPr txBox="1">
            <a:spLocks noChangeArrowheads="1"/>
          </p:cNvSpPr>
          <p:nvPr/>
        </p:nvSpPr>
        <p:spPr bwMode="auto">
          <a:xfrm>
            <a:off x="228600" y="304800"/>
            <a:ext cx="8610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sz="3200" dirty="0">
                <a:solidFill>
                  <a:srgbClr val="3333CC"/>
                </a:solidFill>
                <a:effectLst>
                  <a:outerShdw blurRad="38100" dist="38100" dir="2700000" algn="tl">
                    <a:srgbClr val="000000">
                      <a:alpha val="43137"/>
                    </a:srgbClr>
                  </a:outerShdw>
                </a:effectLst>
                <a:latin typeface="Arial" pitchFamily="34" charset="0"/>
                <a:cs typeface="Arial" pitchFamily="34" charset="0"/>
              </a:rPr>
              <a:t>Water solubility: Neonicotinyl insecticides</a:t>
            </a:r>
          </a:p>
        </p:txBody>
      </p:sp>
      <p:graphicFrame>
        <p:nvGraphicFramePr>
          <p:cNvPr id="214020" name="Group 4"/>
          <p:cNvGraphicFramePr>
            <a:graphicFrameLocks noGrp="1"/>
          </p:cNvGraphicFramePr>
          <p:nvPr/>
        </p:nvGraphicFramePr>
        <p:xfrm>
          <a:off x="38100" y="1066800"/>
          <a:ext cx="9067800" cy="4359275"/>
        </p:xfrm>
        <a:graphic>
          <a:graphicData uri="http://schemas.openxmlformats.org/drawingml/2006/table">
            <a:tbl>
              <a:tblPr/>
              <a:tblGrid>
                <a:gridCol w="1371600"/>
                <a:gridCol w="1600200"/>
                <a:gridCol w="1828800"/>
                <a:gridCol w="1447800"/>
                <a:gridCol w="1219200"/>
                <a:gridCol w="1600200"/>
              </a:tblGrid>
              <a:tr h="9145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marT="45727" marB="45727"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imidacloprid</a:t>
                      </a: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clothianidin</a:t>
                      </a: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dinotefuran</a:t>
                      </a: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thiameth-oxam</a:t>
                      </a: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emamectin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benzoate</a:t>
                      </a:r>
                      <a:endParaRPr kumimoji="0" lang="en-US" sz="1800" b="0" i="0" u="none" strike="noStrike" cap="none" normalizeH="0" baseline="0" dirty="0" smtClean="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9D9D9"/>
                    </a:solidFill>
                  </a:tcPr>
                </a:tc>
              </a:tr>
              <a:tr h="9145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Trade name</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Merit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Marathon</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Arena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Safari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Flagship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Meridian</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Tree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age</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182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KOC</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132-310</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160</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23</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64</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283,000</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40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Solubility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(mg/l)</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514</a:t>
                      </a:r>
                      <a:endParaRPr kumimoji="0" lang="en-US" sz="1800" b="0"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259</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259</a:t>
                      </a:r>
                      <a:r>
                        <a:rPr kumimoji="0" lang="en-US" sz="1800" b="0" i="0" u="none" strike="noStrike" cap="none" normalizeH="0" baseline="0" dirty="0" smtClean="0">
                          <a:ln>
                            <a:noFill/>
                          </a:ln>
                          <a:solidFill>
                            <a:schemeClr val="tx1"/>
                          </a:solidFill>
                          <a:effectLst/>
                          <a:latin typeface="Arial" charset="0"/>
                        </a:rPr>
                        <a:t> </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327</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101</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7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LD50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(acute rat oral)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(mg/kg)</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&gt;5,000</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4,870</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&gt;2,000</a:t>
                      </a: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5,523</a:t>
                      </a:r>
                      <a:endParaRPr kumimoji="0" lang="en-US" sz="18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1,516</a:t>
                      </a:r>
                    </a:p>
                  </a:txBody>
                  <a:tcPr marT="45727" marB="4572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6679" name="Rectangle 55"/>
          <p:cNvSpPr>
            <a:spLocks noChangeArrowheads="1"/>
          </p:cNvSpPr>
          <p:nvPr/>
        </p:nvSpPr>
        <p:spPr bwMode="auto">
          <a:xfrm>
            <a:off x="152400" y="5511800"/>
            <a:ext cx="8991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400">
                <a:solidFill>
                  <a:srgbClr val="3333CC"/>
                </a:solidFill>
              </a:rPr>
              <a:t>dinotefuran is 80 times more water soluble than imidacloprid</a:t>
            </a:r>
          </a:p>
          <a:p>
            <a:r>
              <a:rPr lang="en-US" sz="2400">
                <a:solidFill>
                  <a:srgbClr val="3333CC"/>
                </a:solidFill>
              </a:rPr>
              <a:t>emamectin benzoate has very low mobility (KOC) and long duration</a:t>
            </a:r>
          </a:p>
        </p:txBody>
      </p:sp>
      <p:pic>
        <p:nvPicPr>
          <p:cNvPr id="3" name="FF8B69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2771F5B-8B80-4415-9F84-2274E9F9C4EC}" type="slidenum">
              <a:rPr lang="en-US" smtClean="0"/>
              <a:pPr>
                <a:defRPr/>
              </a:pPr>
              <a:t>25</a:t>
            </a:fld>
            <a:endParaRPr lang="en-US" dirty="0"/>
          </a:p>
        </p:txBody>
      </p:sp>
    </p:spTree>
  </p:cSld>
  <p:clrMapOvr>
    <a:masterClrMapping/>
  </p:clrMapOvr>
  <p:transition spd="slow" advTm="603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12925" y="649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smtClean="0">
              <a:solidFill>
                <a:schemeClr val="accent2"/>
              </a:solidFill>
              <a:effectLst>
                <a:outerShdw blurRad="38100" dist="38100" dir="2700000" algn="tl">
                  <a:srgbClr val="000000">
                    <a:alpha val="43137"/>
                  </a:srgbClr>
                </a:outerShdw>
              </a:effectLst>
              <a:latin typeface="Arial" charset="0"/>
              <a:ea typeface="MS PGothic" pitchFamily="34" charset="-128"/>
            </a:endParaRPr>
          </a:p>
        </p:txBody>
      </p:sp>
      <p:sp>
        <p:nvSpPr>
          <p:cNvPr id="6147" name="TextBox 5"/>
          <p:cNvSpPr txBox="1">
            <a:spLocks noChangeArrowheads="1"/>
          </p:cNvSpPr>
          <p:nvPr/>
        </p:nvSpPr>
        <p:spPr bwMode="auto">
          <a:xfrm>
            <a:off x="228600" y="4572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200"/>
              </a:spcAft>
              <a:buFont typeface="Arial" charset="0"/>
              <a:buNone/>
              <a:defRPr/>
            </a:pPr>
            <a:r>
              <a:rPr lang="en-US" dirty="0" smtClean="0">
                <a:solidFill>
                  <a:srgbClr val="3333CC"/>
                </a:solidFill>
                <a:effectLst>
                  <a:outerShdw blurRad="38100" dist="38100" dir="2700000" algn="tl">
                    <a:srgbClr val="000000">
                      <a:alpha val="43137"/>
                    </a:srgbClr>
                  </a:outerShdw>
                </a:effectLst>
                <a:latin typeface="Arial" charset="0"/>
                <a:ea typeface="MS PGothic" pitchFamily="34" charset="-128"/>
              </a:rPr>
              <a:t>Case study: neonicotinoid consequences on bees</a:t>
            </a:r>
          </a:p>
        </p:txBody>
      </p:sp>
      <p:sp>
        <p:nvSpPr>
          <p:cNvPr id="232452" name="Rectangle 4"/>
          <p:cNvSpPr>
            <a:spLocks noChangeArrowheads="1"/>
          </p:cNvSpPr>
          <p:nvPr/>
        </p:nvSpPr>
        <p:spPr bwMode="auto">
          <a:xfrm>
            <a:off x="228600" y="1143000"/>
            <a:ext cx="89154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1200"/>
              </a:spcAft>
              <a:buFont typeface="Arial" charset="0"/>
              <a:buNone/>
              <a:defRPr/>
            </a:pPr>
            <a:r>
              <a:rPr lang="en-US" dirty="0">
                <a:solidFill>
                  <a:srgbClr val="FF0066"/>
                </a:solidFill>
                <a:effectLst>
                  <a:outerShdw blurRad="38100" dist="38100" dir="2700000" algn="tl">
                    <a:srgbClr val="000000">
                      <a:alpha val="43137"/>
                    </a:srgbClr>
                  </a:outerShdw>
                </a:effectLst>
                <a:latin typeface="Arial" pitchFamily="34" charset="0"/>
                <a:cs typeface="Arial" pitchFamily="34" charset="0"/>
              </a:rPr>
              <a:t>Commonly used neonics are very toxic to bees.</a:t>
            </a: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Thiamethoxam (seed treatment)</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oral, highly toxic			30 ng/bee</a:t>
            </a: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Clothianidin (metabolite thiamethoxam) (seed treatment)</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oral, highly toxic			22 ng/bee</a:t>
            </a: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Imidacloprid (granular, seed treatment)</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oral, highly toxic ng/bee		18 ng/bee</a:t>
            </a: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Dinotefuran (granular)</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oral, highly toxic ng/bee		75 ng/bee</a:t>
            </a:r>
          </a:p>
        </p:txBody>
      </p:sp>
      <p:pic>
        <p:nvPicPr>
          <p:cNvPr id="3" name="B40B69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26</a:t>
            </a:fld>
            <a:endParaRPr lang="en-US" dirty="0"/>
          </a:p>
        </p:txBody>
      </p:sp>
    </p:spTree>
  </p:cSld>
  <p:clrMapOvr>
    <a:masterClrMapping/>
  </p:clrMapOvr>
  <p:transition spd="slow" advTm="367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812925" y="649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smtClean="0">
              <a:solidFill>
                <a:schemeClr val="accent2"/>
              </a:solidFill>
              <a:effectLst>
                <a:outerShdw blurRad="38100" dist="38100" dir="2700000" algn="tl">
                  <a:srgbClr val="000000">
                    <a:alpha val="43137"/>
                  </a:srgbClr>
                </a:outerShdw>
              </a:effectLst>
              <a:latin typeface="Arial" charset="0"/>
              <a:ea typeface="MS PGothic" pitchFamily="34" charset="-128"/>
            </a:endParaRPr>
          </a:p>
        </p:txBody>
      </p:sp>
      <p:sp>
        <p:nvSpPr>
          <p:cNvPr id="7171" name="TextBox 5"/>
          <p:cNvSpPr txBox="1">
            <a:spLocks noChangeArrowheads="1"/>
          </p:cNvSpPr>
          <p:nvPr/>
        </p:nvSpPr>
        <p:spPr bwMode="auto">
          <a:xfrm>
            <a:off x="228600" y="4572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200"/>
              </a:spcAft>
              <a:buFont typeface="Arial" charset="0"/>
              <a:buNone/>
              <a:defRPr/>
            </a:pPr>
            <a:r>
              <a:rPr lang="en-US" dirty="0">
                <a:solidFill>
                  <a:srgbClr val="3333CC"/>
                </a:solidFill>
                <a:effectLst>
                  <a:outerShdw blurRad="38100" dist="38100" dir="2700000" algn="tl">
                    <a:srgbClr val="000000">
                      <a:alpha val="43137"/>
                    </a:srgbClr>
                  </a:outerShdw>
                </a:effectLst>
                <a:latin typeface="Arial" charset="0"/>
                <a:ea typeface="MS PGothic" pitchFamily="34" charset="-128"/>
              </a:rPr>
              <a:t>Case study: neonicotinoid consequences on bees</a:t>
            </a:r>
          </a:p>
        </p:txBody>
      </p:sp>
      <p:sp>
        <p:nvSpPr>
          <p:cNvPr id="233476" name="Rectangle 4"/>
          <p:cNvSpPr>
            <a:spLocks noChangeArrowheads="1"/>
          </p:cNvSpPr>
          <p:nvPr/>
        </p:nvSpPr>
        <p:spPr bwMode="auto">
          <a:xfrm>
            <a:off x="228600" y="1143000"/>
            <a:ext cx="868680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1200"/>
              </a:spcAft>
              <a:buFont typeface="Arial" charset="0"/>
              <a:buNone/>
              <a:defRPr/>
            </a:pPr>
            <a:r>
              <a:rPr lang="en-US" dirty="0">
                <a:solidFill>
                  <a:srgbClr val="FF0066"/>
                </a:solidFill>
                <a:effectLst>
                  <a:outerShdw blurRad="38100" dist="38100" dir="2700000" algn="tl">
                    <a:srgbClr val="000000">
                      <a:alpha val="43137"/>
                    </a:srgbClr>
                  </a:outerShdw>
                </a:effectLst>
                <a:latin typeface="Arial" pitchFamily="34" charset="0"/>
                <a:cs typeface="Arial" pitchFamily="34" charset="0"/>
              </a:rPr>
              <a:t>Not as toxic to bees.</a:t>
            </a:r>
            <a:endParaRPr lang="en-US" dirty="0">
              <a:solidFill>
                <a:schemeClr val="accent2"/>
              </a:solidFill>
              <a:effectLst>
                <a:outerShdw blurRad="38100" dist="38100" dir="2700000" algn="tl">
                  <a:srgbClr val="000000">
                    <a:alpha val="43137"/>
                  </a:srgbClr>
                </a:outerShdw>
              </a:effectLst>
              <a:latin typeface="Arial" pitchFamily="34" charset="0"/>
              <a:cs typeface="Arial" pitchFamily="34" charset="0"/>
            </a:endParaRP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Acetamiprid</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contact, moderately toxic	7.1 microg/bee</a:t>
            </a:r>
          </a:p>
          <a:p>
            <a:pPr marL="349250" indent="-349250" fontAlgn="auto">
              <a:spcBef>
                <a:spcPts val="0"/>
              </a:spcBef>
              <a:spcAft>
                <a:spcPts val="1800"/>
              </a:spcAft>
              <a:buClr>
                <a:srgbClr val="3333CC"/>
              </a:buClr>
              <a:buSzPct val="150000"/>
              <a:buFont typeface="Arial" pitchFamily="34" charset="0"/>
              <a:buChar char="•"/>
              <a:defRPr/>
            </a:pPr>
            <a:r>
              <a:rPr lang="en-US" dirty="0">
                <a:solidFill>
                  <a:schemeClr val="tx1"/>
                </a:solidFill>
                <a:latin typeface="Arial" pitchFamily="34" charset="0"/>
                <a:cs typeface="Arial" pitchFamily="34" charset="0"/>
              </a:rPr>
              <a:t>Thiacloprid</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oral, slightly toxic                   	14.6  microg/bee </a:t>
            </a:r>
          </a:p>
        </p:txBody>
      </p:sp>
      <p:pic>
        <p:nvPicPr>
          <p:cNvPr id="3" name="791E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27</a:t>
            </a:fld>
            <a:endParaRPr lang="en-US" dirty="0"/>
          </a:p>
        </p:txBody>
      </p:sp>
    </p:spTree>
  </p:cSld>
  <p:clrMapOvr>
    <a:masterClrMapping/>
  </p:clrMapOvr>
  <p:transition spd="slow" advTm="112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p:cNvSpPr>
          <p:nvPr/>
        </p:nvSpPr>
        <p:spPr bwMode="auto">
          <a:xfrm>
            <a:off x="228600" y="457200"/>
            <a:ext cx="8534400" cy="584200"/>
          </a:xfrm>
          <a:prstGeom prst="rect">
            <a:avLst/>
          </a:prstGeom>
          <a:noFill/>
          <a:ln w="9525">
            <a:noFill/>
            <a:miter lim="800000"/>
            <a:headEnd/>
            <a:tailEnd/>
          </a:ln>
        </p:spPr>
        <p:txBody>
          <a:bodyPr anchor="ctr">
            <a:spAutoFit/>
          </a:bodyPr>
          <a:lstStyle/>
          <a:p>
            <a:pPr fontAlgn="auto">
              <a:spcBef>
                <a:spcPts val="0"/>
              </a:spcBef>
              <a:spcAft>
                <a:spcPts val="0"/>
              </a:spcAft>
              <a:defRPr/>
            </a:pPr>
            <a:r>
              <a:rPr lang="en-US" sz="3200" dirty="0">
                <a:solidFill>
                  <a:srgbClr val="3333CC"/>
                </a:solidFill>
                <a:effectLst>
                  <a:outerShdw blurRad="38100" dist="38100" dir="2700000" algn="tl">
                    <a:srgbClr val="000000">
                      <a:alpha val="43137"/>
                    </a:srgbClr>
                  </a:outerShdw>
                </a:effectLst>
                <a:latin typeface="Arial" pitchFamily="34" charset="0"/>
                <a:cs typeface="Arial" pitchFamily="34" charset="0"/>
              </a:rPr>
              <a:t>Imidacloprid residue in nectar</a:t>
            </a:r>
          </a:p>
        </p:txBody>
      </p:sp>
      <p:sp>
        <p:nvSpPr>
          <p:cNvPr id="29699" name="Text Box 5"/>
          <p:cNvSpPr txBox="1">
            <a:spLocks noChangeArrowheads="1"/>
          </p:cNvSpPr>
          <p:nvPr/>
        </p:nvSpPr>
        <p:spPr bwMode="auto">
          <a:xfrm>
            <a:off x="228600" y="1219200"/>
            <a:ext cx="86868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eaLnBrk="0" hangingPunct="0">
              <a:tabLst>
                <a:tab pos="288925" algn="l"/>
              </a:tabLst>
              <a:defRPr sz="2800" b="1">
                <a:solidFill>
                  <a:srgbClr val="1822CD"/>
                </a:solidFill>
                <a:latin typeface="Arial" charset="0"/>
              </a:defRPr>
            </a:lvl1pPr>
            <a:lvl2pPr marL="742950" indent="-285750" eaLnBrk="0" hangingPunct="0">
              <a:tabLst>
                <a:tab pos="288925" algn="l"/>
              </a:tabLst>
              <a:defRPr sz="2800" b="1">
                <a:solidFill>
                  <a:srgbClr val="1822CD"/>
                </a:solidFill>
                <a:latin typeface="Arial" charset="0"/>
              </a:defRPr>
            </a:lvl2pPr>
            <a:lvl3pPr marL="1143000" indent="-228600" eaLnBrk="0" hangingPunct="0">
              <a:tabLst>
                <a:tab pos="288925" algn="l"/>
              </a:tabLst>
              <a:defRPr sz="2800" b="1">
                <a:solidFill>
                  <a:srgbClr val="1822CD"/>
                </a:solidFill>
                <a:latin typeface="Arial" charset="0"/>
              </a:defRPr>
            </a:lvl3pPr>
            <a:lvl4pPr marL="1600200" indent="-228600" eaLnBrk="0" hangingPunct="0">
              <a:tabLst>
                <a:tab pos="288925" algn="l"/>
              </a:tabLst>
              <a:defRPr sz="2800" b="1">
                <a:solidFill>
                  <a:srgbClr val="1822CD"/>
                </a:solidFill>
                <a:latin typeface="Arial" charset="0"/>
              </a:defRPr>
            </a:lvl4pPr>
            <a:lvl5pPr marL="2057400" indent="-228600" eaLnBrk="0" hangingPunct="0">
              <a:tabLst>
                <a:tab pos="288925" algn="l"/>
              </a:tabLst>
              <a:defRPr sz="2800" b="1">
                <a:solidFill>
                  <a:srgbClr val="1822CD"/>
                </a:solidFill>
                <a:latin typeface="Arial" charset="0"/>
              </a:defRPr>
            </a:lvl5pPr>
            <a:lvl6pPr marL="2514600" indent="-228600" eaLnBrk="0" fontAlgn="base" hangingPunct="0">
              <a:spcBef>
                <a:spcPct val="0"/>
              </a:spcBef>
              <a:spcAft>
                <a:spcPct val="0"/>
              </a:spcAft>
              <a:tabLst>
                <a:tab pos="288925" algn="l"/>
              </a:tabLst>
              <a:defRPr sz="2800" b="1">
                <a:solidFill>
                  <a:srgbClr val="1822CD"/>
                </a:solidFill>
                <a:latin typeface="Arial" charset="0"/>
              </a:defRPr>
            </a:lvl6pPr>
            <a:lvl7pPr marL="2971800" indent="-228600" eaLnBrk="0" fontAlgn="base" hangingPunct="0">
              <a:spcBef>
                <a:spcPct val="0"/>
              </a:spcBef>
              <a:spcAft>
                <a:spcPct val="0"/>
              </a:spcAft>
              <a:tabLst>
                <a:tab pos="288925" algn="l"/>
              </a:tabLst>
              <a:defRPr sz="2800" b="1">
                <a:solidFill>
                  <a:srgbClr val="1822CD"/>
                </a:solidFill>
                <a:latin typeface="Arial" charset="0"/>
              </a:defRPr>
            </a:lvl7pPr>
            <a:lvl8pPr marL="3429000" indent="-228600" eaLnBrk="0" fontAlgn="base" hangingPunct="0">
              <a:spcBef>
                <a:spcPct val="0"/>
              </a:spcBef>
              <a:spcAft>
                <a:spcPct val="0"/>
              </a:spcAft>
              <a:tabLst>
                <a:tab pos="288925" algn="l"/>
              </a:tabLst>
              <a:defRPr sz="2800" b="1">
                <a:solidFill>
                  <a:srgbClr val="1822CD"/>
                </a:solidFill>
                <a:latin typeface="Arial" charset="0"/>
              </a:defRPr>
            </a:lvl8pPr>
            <a:lvl9pPr marL="3886200" indent="-228600" eaLnBrk="0" fontAlgn="base" hangingPunct="0">
              <a:spcBef>
                <a:spcPct val="0"/>
              </a:spcBef>
              <a:spcAft>
                <a:spcPct val="0"/>
              </a:spcAft>
              <a:tabLst>
                <a:tab pos="288925" algn="l"/>
              </a:tabLst>
              <a:defRPr sz="2800" b="1">
                <a:solidFill>
                  <a:srgbClr val="1822CD"/>
                </a:solidFill>
                <a:latin typeface="Arial" charset="0"/>
              </a:defRPr>
            </a:lvl9pPr>
          </a:lstStyle>
          <a:p>
            <a:pPr eaLnBrk="1" hangingPunct="1">
              <a:spcAft>
                <a:spcPts val="1200"/>
              </a:spcAft>
              <a:buClr>
                <a:srgbClr val="3333CC"/>
              </a:buClr>
              <a:buSzPct val="150000"/>
              <a:buFontTx/>
              <a:buChar char="•"/>
            </a:pPr>
            <a:r>
              <a:rPr lang="en-US">
                <a:solidFill>
                  <a:schemeClr val="tx1"/>
                </a:solidFill>
              </a:rPr>
              <a:t>Marathon applied to containers in the greenhouse results in higher concentrations of imidacloprid in nectar compared to Gaucho: 15 ppb vs. 1.9 ppb </a:t>
            </a:r>
            <a:r>
              <a:rPr lang="en-US" sz="2400">
                <a:solidFill>
                  <a:schemeClr val="tx1"/>
                </a:solidFill>
              </a:rPr>
              <a:t>(Schmuck et al. 2001).</a:t>
            </a:r>
            <a:endParaRPr lang="en-US" sz="3200">
              <a:solidFill>
                <a:schemeClr val="tx1"/>
              </a:solidFill>
            </a:endParaRPr>
          </a:p>
          <a:p>
            <a:pPr eaLnBrk="1" hangingPunct="1">
              <a:spcAft>
                <a:spcPts val="1200"/>
              </a:spcAft>
              <a:buClr>
                <a:srgbClr val="3333CC"/>
              </a:buClr>
              <a:buSzPct val="150000"/>
              <a:buFontTx/>
              <a:buChar char="•"/>
            </a:pPr>
            <a:r>
              <a:rPr lang="en-US">
                <a:solidFill>
                  <a:schemeClr val="tx1"/>
                </a:solidFill>
              </a:rPr>
              <a:t>Beneficial insects in the foraging environment may be exposed to imidacloprid in nectar from a range of sources.</a:t>
            </a:r>
          </a:p>
          <a:p>
            <a:pPr eaLnBrk="1" hangingPunct="1">
              <a:spcAft>
                <a:spcPts val="1200"/>
              </a:spcAft>
              <a:buClr>
                <a:srgbClr val="3333CC"/>
              </a:buClr>
              <a:buSzPct val="150000"/>
              <a:buFontTx/>
              <a:buChar char="•"/>
            </a:pPr>
            <a:r>
              <a:rPr lang="en-US">
                <a:solidFill>
                  <a:schemeClr val="tx1"/>
                </a:solidFill>
              </a:rPr>
              <a:t>Other systemic neonicotinyls, such as acetamiprid, dinotefuran, clothianidin and thiamethoxam are also being used, and may kill beneficials. </a:t>
            </a:r>
            <a:endParaRPr lang="en-US" sz="2400">
              <a:solidFill>
                <a:schemeClr val="tx1"/>
              </a:solidFill>
            </a:endParaRPr>
          </a:p>
        </p:txBody>
      </p:sp>
      <p:pic>
        <p:nvPicPr>
          <p:cNvPr id="4" name="08FF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28</a:t>
            </a:fld>
            <a:endParaRPr lang="en-US" dirty="0"/>
          </a:p>
        </p:txBody>
      </p:sp>
    </p:spTree>
  </p:cSld>
  <p:clrMapOvr>
    <a:masterClrMapping/>
  </p:clrMapOvr>
  <p:transition spd="slow" advTm="643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4" name="Text Box 10"/>
          <p:cNvSpPr txBox="1">
            <a:spLocks noChangeArrowheads="1"/>
          </p:cNvSpPr>
          <p:nvPr/>
        </p:nvSpPr>
        <p:spPr bwMode="auto">
          <a:xfrm>
            <a:off x="228600" y="1219200"/>
            <a:ext cx="8915400" cy="5140325"/>
          </a:xfrm>
          <a:prstGeom prst="rect">
            <a:avLst/>
          </a:prstGeom>
          <a:noFill/>
          <a:ln w="9525">
            <a:noFill/>
            <a:miter lim="800000"/>
            <a:headEnd/>
            <a:tailEnd/>
          </a:ln>
          <a:effec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auto">
              <a:spcBef>
                <a:spcPts val="0"/>
              </a:spcBef>
              <a:spcAft>
                <a:spcPts val="1200"/>
              </a:spcAft>
              <a:buClr>
                <a:schemeClr val="accent2"/>
              </a:buClr>
              <a:buSzPct val="150000"/>
              <a:defRPr/>
            </a:pPr>
            <a:r>
              <a:rPr lang="en-US" sz="2800" dirty="0">
                <a:solidFill>
                  <a:srgbClr val="3333CC"/>
                </a:solidFill>
                <a:latin typeface="Arial" charset="0"/>
              </a:rPr>
              <a:t>Gaucho seed treatments: Imidacloprid in </a:t>
            </a:r>
            <a:r>
              <a:rPr lang="en-US" sz="2800" dirty="0" smtClean="0">
                <a:solidFill>
                  <a:srgbClr val="3333CC"/>
                </a:solidFill>
                <a:latin typeface="Arial" charset="0"/>
              </a:rPr>
              <a:t>nectar</a:t>
            </a:r>
            <a:endParaRPr lang="en-US" sz="2800" dirty="0">
              <a:solidFill>
                <a:srgbClr val="3333CC"/>
              </a:solidFill>
              <a:latin typeface="Arial" charset="0"/>
            </a:endParaRPr>
          </a:p>
          <a:p>
            <a:pPr marL="342900" indent="-342900" fontAlgn="auto">
              <a:spcBef>
                <a:spcPts val="0"/>
              </a:spcBef>
              <a:spcAft>
                <a:spcPts val="1200"/>
              </a:spcAft>
              <a:buClr>
                <a:srgbClr val="3333CC"/>
              </a:buClr>
              <a:buSzPct val="150000"/>
              <a:buFontTx/>
              <a:buChar char="•"/>
              <a:defRPr/>
            </a:pPr>
            <a:r>
              <a:rPr lang="en-US" sz="2800" dirty="0" smtClean="0">
                <a:latin typeface="Arial" charset="0"/>
              </a:rPr>
              <a:t>1.9 </a:t>
            </a:r>
            <a:r>
              <a:rPr lang="en-US" sz="2800" dirty="0">
                <a:latin typeface="Arial" charset="0"/>
              </a:rPr>
              <a:t>ppb in sunflower nectar </a:t>
            </a:r>
            <a:r>
              <a:rPr lang="en-US" sz="2000" dirty="0">
                <a:latin typeface="Arial" charset="0"/>
              </a:rPr>
              <a:t>(Schmuck et al. </a:t>
            </a:r>
            <a:r>
              <a:rPr lang="en-US" sz="2000" dirty="0" smtClean="0">
                <a:latin typeface="Arial" charset="0"/>
              </a:rPr>
              <a:t>2001).</a:t>
            </a:r>
          </a:p>
          <a:p>
            <a:pPr marL="342900" indent="-342900" fontAlgn="auto">
              <a:spcBef>
                <a:spcPts val="0"/>
              </a:spcBef>
              <a:spcAft>
                <a:spcPts val="1200"/>
              </a:spcAft>
              <a:buClr>
                <a:srgbClr val="3333CC"/>
              </a:buClr>
              <a:buSzPct val="150000"/>
              <a:buFontTx/>
              <a:buChar char="•"/>
              <a:defRPr/>
            </a:pPr>
            <a:r>
              <a:rPr lang="en-US" sz="2800" dirty="0" smtClean="0">
                <a:latin typeface="Arial" charset="0"/>
              </a:rPr>
              <a:t>0.6-</a:t>
            </a:r>
            <a:r>
              <a:rPr lang="en-US" sz="2800" dirty="0">
                <a:latin typeface="Arial" charset="0"/>
              </a:rPr>
              <a:t>.8 ppb in canola </a:t>
            </a:r>
            <a:r>
              <a:rPr lang="en-US" sz="2800" dirty="0" smtClean="0">
                <a:latin typeface="Arial" charset="0"/>
              </a:rPr>
              <a:t>nectar </a:t>
            </a:r>
            <a:r>
              <a:rPr lang="en-US" sz="2000" dirty="0" smtClean="0">
                <a:latin typeface="Arial" charset="0"/>
              </a:rPr>
              <a:t>(Scott-Dupree &amp; </a:t>
            </a:r>
            <a:r>
              <a:rPr lang="en-US" sz="2000" dirty="0" err="1" smtClean="0">
                <a:latin typeface="Arial" charset="0"/>
              </a:rPr>
              <a:t>Spivak</a:t>
            </a:r>
            <a:r>
              <a:rPr lang="en-US" sz="2000" dirty="0" smtClean="0">
                <a:latin typeface="Arial" charset="0"/>
              </a:rPr>
              <a:t> 2001).</a:t>
            </a:r>
            <a:r>
              <a:rPr lang="en-US" dirty="0" smtClean="0">
                <a:latin typeface="Arial" charset="0"/>
              </a:rPr>
              <a:t/>
            </a:r>
            <a:br>
              <a:rPr lang="en-US" dirty="0" smtClean="0">
                <a:latin typeface="Arial" charset="0"/>
              </a:rPr>
            </a:br>
            <a:endParaRPr lang="en-US" dirty="0" smtClean="0">
              <a:latin typeface="Arial" charset="0"/>
            </a:endParaRPr>
          </a:p>
          <a:p>
            <a:pPr fontAlgn="auto">
              <a:spcBef>
                <a:spcPts val="0"/>
              </a:spcBef>
              <a:spcAft>
                <a:spcPts val="1200"/>
              </a:spcAft>
              <a:buClr>
                <a:schemeClr val="accent2"/>
              </a:buClr>
              <a:buSzPct val="150000"/>
              <a:defRPr/>
            </a:pPr>
            <a:r>
              <a:rPr lang="en-US" sz="2800" dirty="0" smtClean="0">
                <a:solidFill>
                  <a:srgbClr val="3333CC"/>
                </a:solidFill>
                <a:latin typeface="Arial" charset="0"/>
              </a:rPr>
              <a:t>Imidacloprid </a:t>
            </a:r>
            <a:r>
              <a:rPr lang="en-US" sz="2800" dirty="0">
                <a:solidFill>
                  <a:srgbClr val="3333CC"/>
                </a:solidFill>
                <a:latin typeface="Arial" charset="0"/>
              </a:rPr>
              <a:t>soil treatments: Imidacloprid in </a:t>
            </a:r>
            <a:r>
              <a:rPr lang="en-US" sz="2800" dirty="0" smtClean="0">
                <a:solidFill>
                  <a:srgbClr val="3333CC"/>
                </a:solidFill>
                <a:latin typeface="Arial" charset="0"/>
              </a:rPr>
              <a:t>nectar</a:t>
            </a:r>
          </a:p>
          <a:p>
            <a:pPr marL="342900" indent="-342900" fontAlgn="auto">
              <a:spcBef>
                <a:spcPts val="0"/>
              </a:spcBef>
              <a:spcAft>
                <a:spcPts val="1200"/>
              </a:spcAft>
              <a:buClr>
                <a:srgbClr val="3333CC"/>
              </a:buClr>
              <a:buSzPct val="150000"/>
              <a:buFontTx/>
              <a:buChar char="•"/>
              <a:defRPr/>
            </a:pPr>
            <a:r>
              <a:rPr lang="en-US" sz="2800" dirty="0" smtClean="0">
                <a:latin typeface="Arial" charset="0"/>
              </a:rPr>
              <a:t>3-10 </a:t>
            </a:r>
            <a:r>
              <a:rPr lang="en-US" sz="2800" dirty="0">
                <a:latin typeface="Arial" charset="0"/>
              </a:rPr>
              <a:t>ppb in purple tansy nectar </a:t>
            </a:r>
            <a:r>
              <a:rPr lang="en-US" sz="2000" dirty="0">
                <a:latin typeface="Arial" charset="0"/>
              </a:rPr>
              <a:t>(Wallner et al. </a:t>
            </a:r>
            <a:r>
              <a:rPr lang="en-US" sz="2000" dirty="0" smtClean="0">
                <a:latin typeface="Arial" charset="0"/>
              </a:rPr>
              <a:t>1999).</a:t>
            </a:r>
          </a:p>
          <a:p>
            <a:pPr marL="342900" indent="-342900" fontAlgn="auto">
              <a:spcBef>
                <a:spcPts val="0"/>
              </a:spcBef>
              <a:spcAft>
                <a:spcPts val="1200"/>
              </a:spcAft>
              <a:buClr>
                <a:srgbClr val="3333CC"/>
              </a:buClr>
              <a:buSzPct val="150000"/>
              <a:buFontTx/>
              <a:buChar char="•"/>
              <a:defRPr/>
            </a:pPr>
            <a:r>
              <a:rPr lang="en-US" sz="2800" dirty="0" smtClean="0">
                <a:latin typeface="Arial" charset="0"/>
              </a:rPr>
              <a:t>15 </a:t>
            </a:r>
            <a:r>
              <a:rPr lang="en-US" sz="2800" dirty="0">
                <a:latin typeface="Arial" charset="0"/>
              </a:rPr>
              <a:t>ppb (1X) and 27 ppb (2X) buckwheat </a:t>
            </a:r>
            <a:r>
              <a:rPr lang="en-US" sz="2800" dirty="0" smtClean="0">
                <a:latin typeface="Arial" charset="0"/>
              </a:rPr>
              <a:t>nectar </a:t>
            </a:r>
            <a:r>
              <a:rPr lang="en-US" sz="2000" dirty="0" smtClean="0">
                <a:latin typeface="Arial" charset="0"/>
              </a:rPr>
              <a:t>(Krischik </a:t>
            </a:r>
            <a:r>
              <a:rPr lang="en-US" sz="2000" dirty="0">
                <a:latin typeface="Arial" charset="0"/>
              </a:rPr>
              <a:t>et al. </a:t>
            </a:r>
            <a:r>
              <a:rPr lang="en-US" sz="2000" dirty="0" smtClean="0">
                <a:latin typeface="Arial" charset="0"/>
              </a:rPr>
              <a:t>2007).</a:t>
            </a:r>
          </a:p>
          <a:p>
            <a:pPr marL="342900" indent="-342900" fontAlgn="auto">
              <a:spcBef>
                <a:spcPts val="0"/>
              </a:spcBef>
              <a:spcAft>
                <a:spcPts val="1200"/>
              </a:spcAft>
              <a:buClr>
                <a:srgbClr val="3333CC"/>
              </a:buClr>
              <a:buSzPct val="150000"/>
              <a:buFontTx/>
              <a:buChar char="•"/>
              <a:defRPr/>
            </a:pPr>
            <a:r>
              <a:rPr lang="en-US" sz="2800" dirty="0" smtClean="0">
                <a:latin typeface="Arial" charset="0"/>
              </a:rPr>
              <a:t>26 </a:t>
            </a:r>
            <a:r>
              <a:rPr lang="en-US" sz="2800" dirty="0">
                <a:latin typeface="Arial" charset="0"/>
              </a:rPr>
              <a:t>ppb (27d), 12 ppb (38d), 9 ppb (63d), </a:t>
            </a:r>
            <a:r>
              <a:rPr lang="en-US" sz="2800" dirty="0" smtClean="0">
                <a:latin typeface="Arial" charset="0"/>
              </a:rPr>
              <a:t>reapplied 53 </a:t>
            </a:r>
            <a:r>
              <a:rPr lang="en-US" sz="2800" dirty="0">
                <a:latin typeface="Arial" charset="0"/>
              </a:rPr>
              <a:t>ppb (21d) in tropical </a:t>
            </a:r>
            <a:r>
              <a:rPr lang="en-US" sz="2800" dirty="0" smtClean="0">
                <a:latin typeface="Arial" charset="0"/>
              </a:rPr>
              <a:t>milkweed.</a:t>
            </a:r>
            <a:endParaRPr lang="en-US" dirty="0">
              <a:latin typeface="Arial" charset="0"/>
            </a:endParaRPr>
          </a:p>
        </p:txBody>
      </p:sp>
      <p:sp>
        <p:nvSpPr>
          <p:cNvPr id="2" name="Rectangle 5"/>
          <p:cNvSpPr>
            <a:spLocks noChangeArrowheads="1"/>
          </p:cNvSpPr>
          <p:nvPr/>
        </p:nvSpPr>
        <p:spPr bwMode="auto">
          <a:xfrm>
            <a:off x="228600" y="457200"/>
            <a:ext cx="8723313" cy="584200"/>
          </a:xfrm>
          <a:prstGeom prst="rect">
            <a:avLst/>
          </a:prstGeom>
          <a:noFill/>
          <a:ln w="9525">
            <a:noFill/>
            <a:miter lim="800000"/>
            <a:headEnd/>
            <a:tailEnd/>
          </a:ln>
          <a:effectLst/>
        </p:spPr>
        <p:txBody>
          <a:bodyPr anchor="ctr">
            <a:spAutoFit/>
          </a:bodyPr>
          <a:lstStyle/>
          <a:p>
            <a:pPr fontAlgn="auto">
              <a:spcBef>
                <a:spcPts val="0"/>
              </a:spcBef>
              <a:spcAft>
                <a:spcPts val="0"/>
              </a:spcAft>
              <a:defRPr/>
            </a:pPr>
            <a:r>
              <a:rPr lang="en-US" altLang="en-US" sz="3200" dirty="0">
                <a:effectLst>
                  <a:outerShdw blurRad="38100" dist="38100" dir="2700000" algn="tl">
                    <a:srgbClr val="000000">
                      <a:alpha val="43137"/>
                    </a:srgbClr>
                  </a:outerShdw>
                </a:effectLst>
                <a:latin typeface="Arial" pitchFamily="34" charset="0"/>
                <a:cs typeface="Arial" pitchFamily="34" charset="0"/>
              </a:rPr>
              <a:t>Imidacloprid residue in nectar</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pic>
        <p:nvPicPr>
          <p:cNvPr id="4" name="1348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29</a:t>
            </a:fld>
            <a:endParaRPr lang="en-US" dirty="0"/>
          </a:p>
        </p:txBody>
      </p:sp>
    </p:spTree>
  </p:cSld>
  <p:clrMapOvr>
    <a:masterClrMapping/>
  </p:clrMapOvr>
  <p:transition spd="slow" advTm="293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09800" y="228600"/>
            <a:ext cx="568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defRPr/>
            </a:pPr>
            <a:r>
              <a:rPr lang="en-US" sz="3200" dirty="0">
                <a:solidFill>
                  <a:srgbClr val="3333CC"/>
                </a:solidFill>
                <a:effectLst>
                  <a:outerShdw blurRad="38100" dist="38100" dir="2700000" algn="tl">
                    <a:srgbClr val="000000">
                      <a:alpha val="43137"/>
                    </a:srgbClr>
                  </a:outerShdw>
                </a:effectLst>
                <a:ea typeface="MS PGothic" pitchFamily="34" charset="-128"/>
              </a:rPr>
              <a:t>Why Conserve Pollinators?</a:t>
            </a:r>
          </a:p>
        </p:txBody>
      </p:sp>
      <p:sp>
        <p:nvSpPr>
          <p:cNvPr id="4099" name="Text Box 4"/>
          <p:cNvSpPr txBox="1">
            <a:spLocks noChangeArrowheads="1"/>
          </p:cNvSpPr>
          <p:nvPr/>
        </p:nvSpPr>
        <p:spPr bwMode="auto">
          <a:xfrm>
            <a:off x="2209800" y="990600"/>
            <a:ext cx="6705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400">
                <a:solidFill>
                  <a:schemeClr val="tx1"/>
                </a:solidFill>
                <a:ea typeface="ＭＳ Ｐゴシック" pitchFamily="34" charset="-128"/>
              </a:rPr>
              <a:t>1. More than 67% of flowering plants need </a:t>
            </a:r>
          </a:p>
          <a:p>
            <a:pPr eaLnBrk="1" hangingPunct="1"/>
            <a:r>
              <a:rPr lang="en-US" sz="2400">
                <a:solidFill>
                  <a:schemeClr val="tx1"/>
                </a:solidFill>
                <a:ea typeface="ＭＳ Ｐゴシック" pitchFamily="34" charset="-128"/>
              </a:rPr>
              <a:t>pollinators (240,000 species).</a:t>
            </a:r>
          </a:p>
          <a:p>
            <a:pPr eaLnBrk="1" hangingPunct="1"/>
            <a:endParaRPr lang="en-US" sz="2400">
              <a:solidFill>
                <a:schemeClr val="tx1"/>
              </a:solidFill>
              <a:ea typeface="ＭＳ Ｐゴシック" pitchFamily="34" charset="-128"/>
            </a:endParaRPr>
          </a:p>
          <a:p>
            <a:pPr eaLnBrk="1" hangingPunct="1"/>
            <a:r>
              <a:rPr lang="en-US" sz="2400">
                <a:solidFill>
                  <a:schemeClr val="tx1"/>
                </a:solidFill>
                <a:ea typeface="ＭＳ Ｐゴシック" pitchFamily="34" charset="-128"/>
              </a:rPr>
              <a:t>2. Ecosystem services:</a:t>
            </a:r>
          </a:p>
          <a:p>
            <a:pPr eaLnBrk="1" hangingPunct="1"/>
            <a:r>
              <a:rPr lang="en-US" sz="2400">
                <a:solidFill>
                  <a:schemeClr val="tx1"/>
                </a:solidFill>
                <a:ea typeface="ＭＳ Ｐゴシック" pitchFamily="34" charset="-128"/>
              </a:rPr>
              <a:t> pollination produces fruits and seeds. </a:t>
            </a:r>
          </a:p>
          <a:p>
            <a:pPr eaLnBrk="1" hangingPunct="1"/>
            <a:endParaRPr lang="en-US" sz="2400">
              <a:solidFill>
                <a:schemeClr val="tx1"/>
              </a:solidFill>
              <a:ea typeface="ＭＳ Ｐゴシック" pitchFamily="34" charset="-128"/>
            </a:endParaRPr>
          </a:p>
          <a:p>
            <a:pPr eaLnBrk="1" hangingPunct="1"/>
            <a:r>
              <a:rPr lang="en-US" sz="2400">
                <a:solidFill>
                  <a:schemeClr val="tx1"/>
                </a:solidFill>
                <a:ea typeface="ＭＳ Ｐゴシック" pitchFamily="34" charset="-128"/>
              </a:rPr>
              <a:t>3. Fruits fed on by birds, such as crabapple, cherry, chokecherry, mountain ash, apple,</a:t>
            </a:r>
          </a:p>
          <a:p>
            <a:pPr eaLnBrk="1" hangingPunct="1"/>
            <a:r>
              <a:rPr lang="en-US" sz="2400">
                <a:solidFill>
                  <a:schemeClr val="tx1"/>
                </a:solidFill>
                <a:ea typeface="ＭＳ Ｐゴシック" pitchFamily="34" charset="-128"/>
              </a:rPr>
              <a:t>blueberry, sunflower, all need pollinators. </a:t>
            </a:r>
          </a:p>
          <a:p>
            <a:pPr eaLnBrk="1" hangingPunct="1"/>
            <a:endParaRPr lang="en-US" sz="2400">
              <a:solidFill>
                <a:schemeClr val="tx1"/>
              </a:solidFill>
              <a:ea typeface="ＭＳ Ｐゴシック" pitchFamily="34" charset="-128"/>
            </a:endParaRPr>
          </a:p>
          <a:p>
            <a:pPr eaLnBrk="1" hangingPunct="1"/>
            <a:r>
              <a:rPr lang="en-US" sz="2400">
                <a:solidFill>
                  <a:schemeClr val="tx1"/>
                </a:solidFill>
                <a:ea typeface="ＭＳ Ｐゴシック" pitchFamily="34" charset="-128"/>
              </a:rPr>
              <a:t>4. 35% of crops, $18.9 billion in U.S.</a:t>
            </a:r>
          </a:p>
          <a:p>
            <a:pPr eaLnBrk="1" hangingPunct="1"/>
            <a:r>
              <a:rPr lang="en-US" sz="2400">
                <a:solidFill>
                  <a:schemeClr val="tx1"/>
                </a:solidFill>
                <a:ea typeface="ＭＳ Ｐゴシック" pitchFamily="34" charset="-128"/>
              </a:rPr>
              <a:t>($217 billion worldwide) require pollinators. </a:t>
            </a:r>
          </a:p>
          <a:p>
            <a:pPr eaLnBrk="1" hangingPunct="1"/>
            <a:endParaRPr lang="en-US" sz="2400">
              <a:solidFill>
                <a:schemeClr val="tx1"/>
              </a:solidFill>
              <a:ea typeface="ＭＳ Ｐゴシック" pitchFamily="34" charset="-128"/>
            </a:endParaRPr>
          </a:p>
          <a:p>
            <a:pPr eaLnBrk="1" hangingPunct="1"/>
            <a:r>
              <a:rPr lang="en-US" sz="2400">
                <a:solidFill>
                  <a:schemeClr val="tx1"/>
                </a:solidFill>
                <a:ea typeface="ＭＳ Ｐゴシック" pitchFamily="34" charset="-128"/>
              </a:rPr>
              <a:t>5. 1/3 of the food we eat needs </a:t>
            </a:r>
          </a:p>
          <a:p>
            <a:pPr eaLnBrk="1" hangingPunct="1"/>
            <a:r>
              <a:rPr lang="en-US" sz="2400">
                <a:solidFill>
                  <a:schemeClr val="tx1"/>
                </a:solidFill>
                <a:ea typeface="ＭＳ Ｐゴシック" pitchFamily="34" charset="-128"/>
              </a:rPr>
              <a:t>pollinators. </a:t>
            </a:r>
          </a:p>
        </p:txBody>
      </p:sp>
      <p:pic>
        <p:nvPicPr>
          <p:cNvPr id="4100" name="Picture 5" descr="woman-eating-appl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410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Mockingbird_crab_apl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istockphoto_6111900-bee-on-the-apple-flowe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771900"/>
            <a:ext cx="2057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goldfinch-sunflower_withrowpark080805_400x4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752600"/>
            <a:ext cx="2057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AFF4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3</a:t>
            </a:fld>
            <a:endParaRPr lang="en-US" dirty="0"/>
          </a:p>
        </p:txBody>
      </p:sp>
    </p:spTree>
  </p:cSld>
  <p:clrMapOvr>
    <a:masterClrMapping/>
  </p:clrMapOvr>
  <p:transition spd="slow" advTm="375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3" descr="©Copyright 2012 Pinkberry I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225" y="1447800"/>
            <a:ext cx="13239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2"/>
          <p:cNvPicPr>
            <a:picLocks noChangeAspect="1" noChangeArrowheads="1"/>
          </p:cNvPicPr>
          <p:nvPr/>
        </p:nvPicPr>
        <p:blipFill>
          <a:blip r:embed="rId6">
            <a:extLst>
              <a:ext uri="{28A0092B-C50C-407E-A947-70E740481C1C}">
                <a14:useLocalDpi xmlns:a14="http://schemas.microsoft.com/office/drawing/2010/main" val="0"/>
              </a:ext>
            </a:extLst>
          </a:blip>
          <a:srcRect l="20435" t="6013" r="22174" b="8763"/>
          <a:stretch>
            <a:fillRect/>
          </a:stretch>
        </p:blipFill>
        <p:spPr bwMode="auto">
          <a:xfrm>
            <a:off x="352425" y="533400"/>
            <a:ext cx="11430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5"/>
          <p:cNvSpPr txBox="1">
            <a:spLocks noChangeArrowheads="1"/>
          </p:cNvSpPr>
          <p:nvPr/>
        </p:nvSpPr>
        <p:spPr bwMode="auto">
          <a:xfrm>
            <a:off x="228600" y="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3200" dirty="0" smtClean="0">
                <a:solidFill>
                  <a:srgbClr val="3333CC"/>
                </a:solidFill>
                <a:effectLst>
                  <a:outerShdw blurRad="38100" dist="38100" dir="2700000" algn="tl">
                    <a:srgbClr val="000000">
                      <a:alpha val="43137"/>
                    </a:srgbClr>
                  </a:outerShdw>
                </a:effectLst>
              </a:rPr>
              <a:t>Neonicotinoids: imidacloprid residue levels</a:t>
            </a:r>
          </a:p>
        </p:txBody>
      </p:sp>
      <p:pic>
        <p:nvPicPr>
          <p:cNvPr id="31749" name="Picture 40"/>
          <p:cNvPicPr>
            <a:picLocks noChangeAspect="1" noChangeArrowheads="1"/>
          </p:cNvPicPr>
          <p:nvPr/>
        </p:nvPicPr>
        <p:blipFill>
          <a:blip r:embed="rId7">
            <a:extLst>
              <a:ext uri="{28A0092B-C50C-407E-A947-70E740481C1C}">
                <a14:useLocalDpi xmlns:a14="http://schemas.microsoft.com/office/drawing/2010/main" val="0"/>
              </a:ext>
            </a:extLst>
          </a:blip>
          <a:srcRect l="3333" t="3333" r="6000" b="4668"/>
          <a:stretch>
            <a:fillRect/>
          </a:stretch>
        </p:blipFill>
        <p:spPr bwMode="auto">
          <a:xfrm>
            <a:off x="7827963" y="538163"/>
            <a:ext cx="9683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88" name="Group 56"/>
          <p:cNvGraphicFramePr>
            <a:graphicFrameLocks noGrp="1"/>
          </p:cNvGraphicFramePr>
          <p:nvPr/>
        </p:nvGraphicFramePr>
        <p:xfrm>
          <a:off x="342900" y="1576388"/>
          <a:ext cx="8458200" cy="5054600"/>
        </p:xfrm>
        <a:graphic>
          <a:graphicData uri="http://schemas.openxmlformats.org/drawingml/2006/table">
            <a:tbl>
              <a:tblPr/>
              <a:tblGrid>
                <a:gridCol w="2596816"/>
                <a:gridCol w="1929063"/>
                <a:gridCol w="1493921"/>
                <a:gridCol w="2438400"/>
              </a:tblGrid>
              <a:tr h="42709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Plant</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ppb</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sampling</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Reference</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r>
              <a:tr h="8413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Sunflower</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(seed treatment)</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 nectar</a:t>
                      </a: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4 pollen</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bloom</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Schmuck et al. 2001</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3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Pumpkin</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(soil drench, irrigation)</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4 - 12 nectar</a:t>
                      </a: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37 - 87 pollen</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bloom</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Dively &amp; Hooks 2010</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3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Buckwheat</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(soil drench)</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15- 27 nectar</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21 days</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Krischik 2007</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13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Horse chestnut tree</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(trunk injection)</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5-283 blossom</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7 days</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Maus et al. 2004b</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6204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Cornelian cherry</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Serviceberry </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(soil drench)</a:t>
                      </a: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1,038- 2,816 </a:t>
                      </a: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66-4,560 </a:t>
                      </a: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blossom</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540 days</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Doering et al. 2005a,b</a:t>
                      </a:r>
                    </a:p>
                  </a:txBody>
                  <a:tcPr marL="47636" marR="476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 name="303E73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30</a:t>
            </a:fld>
            <a:endParaRPr lang="en-US" dirty="0"/>
          </a:p>
        </p:txBody>
      </p:sp>
    </p:spTree>
  </p:cSld>
  <p:clrMapOvr>
    <a:masterClrMapping/>
  </p:clrMapOvr>
  <p:transition spd="slow" advTm="289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618" name="Group 2"/>
          <p:cNvGraphicFramePr>
            <a:graphicFrameLocks noGrp="1"/>
          </p:cNvGraphicFramePr>
          <p:nvPr/>
        </p:nvGraphicFramePr>
        <p:xfrm>
          <a:off x="3136900" y="0"/>
          <a:ext cx="6007100" cy="6783388"/>
        </p:xfrm>
        <a:graphic>
          <a:graphicData uri="http://schemas.openxmlformats.org/drawingml/2006/table">
            <a:tbl>
              <a:tblPr/>
              <a:tblGrid>
                <a:gridCol w="2425700"/>
                <a:gridCol w="3581400"/>
              </a:tblGrid>
              <a:tr h="519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Site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F4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Imidacloprid Treatment Rate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F4FC"/>
                    </a:solidFill>
                  </a:tcPr>
                </a:tc>
              </a:tr>
              <a:tr h="946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Seed treatment Gaucho*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0.11 mg AI  imidacloprid/1 plant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FRENCH RESEARCH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Field crops</a:t>
                      </a:r>
                      <a:endParaRPr kumimoji="0" lang="en-US" sz="2800" b="1" i="0" u="none" strike="noStrike" cap="none" normalizeH="0" baseline="0" dirty="0" smtClean="0">
                        <a:ln>
                          <a:noFill/>
                        </a:ln>
                        <a:solidFill>
                          <a:srgbClr val="33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4 mg/sq ft</a:t>
                      </a:r>
                      <a:endParaRPr kumimoji="0" lang="en-US" sz="2400" b="1" i="0" u="none" strike="noStrike" cap="none" normalizeH="0" baseline="0" dirty="0" smtClean="0">
                        <a:ln>
                          <a:noFill/>
                        </a:ln>
                        <a:solidFill>
                          <a:srgbClr val="3333CC"/>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NOT RESEARCHED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4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Greenhouse/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nursery pot</a:t>
                      </a:r>
                      <a:endParaRPr kumimoji="0" lang="en-US" sz="2800" b="1" i="0" u="none" strike="noStrike" cap="none" normalizeH="0" baseline="0" dirty="0" smtClean="0">
                        <a:ln>
                          <a:noFill/>
                        </a:ln>
                        <a:solidFill>
                          <a:srgbClr val="33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300 mg AI/pot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Times New Roman" pitchFamily="18" charset="0"/>
                        </a:rPr>
                        <a:t>KRISCHIK</a:t>
                      </a:r>
                      <a:endParaRPr kumimoji="0" lang="en-US"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Landscape,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rose</a:t>
                      </a:r>
                      <a:endParaRPr kumimoji="0" lang="en-US" sz="2800" b="1" i="0" u="none" strike="noStrike" cap="none" normalizeH="0" baseline="0" dirty="0" smtClean="0">
                        <a:ln>
                          <a:noFill/>
                        </a:ln>
                        <a:solidFill>
                          <a:srgbClr val="33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630 mAI/plant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Times New Roman" pitchFamily="18" charset="0"/>
                        </a:rPr>
                        <a:t>NOT RESEARCHED</a:t>
                      </a:r>
                      <a:endParaRPr kumimoji="0" lang="en-US"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15 in DBH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24 in DBH</a:t>
                      </a:r>
                      <a:endParaRPr kumimoji="0" lang="en-US" sz="2800" b="1" i="0" u="none" strike="noStrike" cap="none" normalizeH="0" baseline="0" dirty="0" smtClean="0">
                        <a:ln>
                          <a:noFill/>
                        </a:ln>
                        <a:solidFill>
                          <a:srgbClr val="33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50 g AI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CC"/>
                          </a:solidFill>
                          <a:effectLst/>
                          <a:latin typeface="Arial" charset="0"/>
                          <a:cs typeface="Times New Roman" pitchFamily="18" charset="0"/>
                        </a:rPr>
                        <a:t>76 g AI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Times New Roman" pitchFamily="18" charset="0"/>
                        </a:rPr>
                        <a:t>NOT RESEARCHED</a:t>
                      </a:r>
                      <a:endParaRPr kumimoji="0" lang="en-US"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2793" name="Picture 21" descr="linden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4" descr="ban gaucho(fr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124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12" descr="bee_pollinati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57400"/>
            <a:ext cx="31242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9077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31</a:t>
            </a:fld>
            <a:endParaRPr lang="en-US" dirty="0"/>
          </a:p>
        </p:txBody>
      </p:sp>
    </p:spTree>
  </p:cSld>
  <p:clrMapOvr>
    <a:masterClrMapping/>
  </p:clrMapOvr>
  <p:transition spd="slow" advTm="501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Text Box 4"/>
          <p:cNvSpPr txBox="1">
            <a:spLocks noChangeArrowheads="1"/>
          </p:cNvSpPr>
          <p:nvPr/>
        </p:nvSpPr>
        <p:spPr bwMode="auto">
          <a:xfrm>
            <a:off x="228600" y="15240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sp>
        <p:nvSpPr>
          <p:cNvPr id="33795" name="Text Box 5"/>
          <p:cNvSpPr txBox="1">
            <a:spLocks noChangeArrowheads="1"/>
          </p:cNvSpPr>
          <p:nvPr/>
        </p:nvSpPr>
        <p:spPr bwMode="auto">
          <a:xfrm>
            <a:off x="228600" y="1676400"/>
            <a:ext cx="889635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pPr>
            <a:r>
              <a:rPr lang="en-US" sz="2400">
                <a:solidFill>
                  <a:schemeClr val="tx1"/>
                </a:solidFill>
              </a:rPr>
              <a:t>1. Imidacloprid and dinotefuran, used for EAB management, can move with water away from target trees.</a:t>
            </a:r>
          </a:p>
          <a:p>
            <a:pPr eaLnBrk="1" hangingPunct="1">
              <a:spcAft>
                <a:spcPts val="1200"/>
              </a:spcAft>
            </a:pPr>
            <a:r>
              <a:rPr lang="en-US" sz="2400">
                <a:solidFill>
                  <a:schemeClr val="tx1"/>
                </a:solidFill>
              </a:rPr>
              <a:t>2. Imidacloprid and emamectin benzoate are toxic to birds and bees (see handout).</a:t>
            </a:r>
          </a:p>
          <a:p>
            <a:pPr eaLnBrk="1" hangingPunct="1">
              <a:spcAft>
                <a:spcPts val="1200"/>
              </a:spcAft>
            </a:pPr>
            <a:r>
              <a:rPr lang="en-US" sz="2400">
                <a:solidFill>
                  <a:schemeClr val="tx1"/>
                </a:solidFill>
              </a:rPr>
              <a:t>3. Amount of imidacloprid in plants growing under EAB treated trees not researched.</a:t>
            </a:r>
          </a:p>
          <a:p>
            <a:pPr eaLnBrk="1" hangingPunct="1">
              <a:spcAft>
                <a:spcPts val="1200"/>
              </a:spcAft>
            </a:pPr>
            <a:r>
              <a:rPr lang="en-US" sz="2400">
                <a:solidFill>
                  <a:schemeClr val="tx1"/>
                </a:solidFill>
              </a:rPr>
              <a:t>4. Amount of imidacloprid in trunk and affects on birds not researched.</a:t>
            </a:r>
          </a:p>
          <a:p>
            <a:pPr eaLnBrk="1" hangingPunct="1">
              <a:spcAft>
                <a:spcPts val="1200"/>
              </a:spcAft>
            </a:pPr>
            <a:r>
              <a:rPr lang="en-US" sz="2400">
                <a:solidFill>
                  <a:schemeClr val="tx1"/>
                </a:solidFill>
              </a:rPr>
              <a:t>5. Imidacloprid can be used on other trees, especially linden and maple, which are used by bees, sapsuckers, and hummingbirds.</a:t>
            </a:r>
          </a:p>
        </p:txBody>
      </p:sp>
      <p:pic>
        <p:nvPicPr>
          <p:cNvPr id="33796" name="Picture 6"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D1C7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2771F5B-8B80-4415-9F84-2274E9F9C4EC}" type="slidenum">
              <a:rPr lang="en-US" smtClean="0"/>
              <a:pPr>
                <a:defRPr/>
              </a:pPr>
              <a:t>32</a:t>
            </a:fld>
            <a:endParaRPr lang="en-US" dirty="0"/>
          </a:p>
        </p:txBody>
      </p:sp>
    </p:spTree>
  </p:cSld>
  <p:clrMapOvr>
    <a:masterClrMapping/>
  </p:clrMapOvr>
  <p:transition spd="slow" advTm="741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1" descr="linden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eart-shaped-linden-tree-thumb101378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971550"/>
            <a:ext cx="3619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Text Box 5"/>
          <p:cNvSpPr txBox="1">
            <a:spLocks noChangeArrowheads="1"/>
          </p:cNvSpPr>
          <p:nvPr/>
        </p:nvSpPr>
        <p:spPr bwMode="auto">
          <a:xfrm>
            <a:off x="228600" y="4763"/>
            <a:ext cx="8915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Linden trees: Imidacloprid applied to linden to kill adult JB, but linden is a favorite bee plant</a:t>
            </a:r>
          </a:p>
        </p:txBody>
      </p:sp>
      <p:pic>
        <p:nvPicPr>
          <p:cNvPr id="34821" name="Picture 6" descr="ANd9GcRkP_8aHIkfIGn3-9Dnv2BYyz-ljAdckULGGzPfu5t4WjZKPWNpQy71h0sq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67188"/>
            <a:ext cx="35814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ANd9GcR0T4FA-MudYyXjuod6O1eoBM-bzWuZgMY08EbXZx2_nl4DoHaJ0rxTnP4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059238"/>
            <a:ext cx="38100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41sweBrdqTL"/>
          <p:cNvPicPr>
            <a:picLocks noChangeAspect="1" noChangeArrowheads="1"/>
          </p:cNvPicPr>
          <p:nvPr/>
        </p:nvPicPr>
        <p:blipFill>
          <a:blip r:embed="rId8">
            <a:extLst>
              <a:ext uri="{28A0092B-C50C-407E-A947-70E740481C1C}">
                <a14:useLocalDpi xmlns:a14="http://schemas.microsoft.com/office/drawing/2010/main" val="0"/>
              </a:ext>
            </a:extLst>
          </a:blip>
          <a:srcRect l="5534" t="-600" r="5534" b="600"/>
          <a:stretch>
            <a:fillRect/>
          </a:stretch>
        </p:blipFill>
        <p:spPr bwMode="auto">
          <a:xfrm>
            <a:off x="6602413" y="928688"/>
            <a:ext cx="2541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0E027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33</a:t>
            </a:fld>
            <a:endParaRPr lang="en-US" dirty="0"/>
          </a:p>
        </p:txBody>
      </p:sp>
    </p:spTree>
  </p:cSld>
  <p:clrMapOvr>
    <a:masterClrMapping/>
  </p:clrMapOvr>
  <p:transition spd="slow" advTm="88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124200" y="1600200"/>
            <a:ext cx="54864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ts val="1200"/>
              </a:spcAft>
              <a:buClr>
                <a:srgbClr val="1818F8"/>
              </a:buClr>
              <a:buSzPct val="150000"/>
              <a:defRPr/>
            </a:pPr>
            <a:r>
              <a:rPr lang="en-US" dirty="0">
                <a:solidFill>
                  <a:srgbClr val="3333CC"/>
                </a:solidFill>
              </a:rPr>
              <a:t>EAB life cycle </a:t>
            </a:r>
          </a:p>
          <a:p>
            <a:pPr marL="347472" indent="-347472">
              <a:spcAft>
                <a:spcPts val="1200"/>
              </a:spcAft>
              <a:buClr>
                <a:srgbClr val="3333CC"/>
              </a:buClr>
              <a:buSzPct val="150000"/>
              <a:buFontTx/>
              <a:buChar char="•"/>
              <a:defRPr/>
            </a:pPr>
            <a:r>
              <a:rPr lang="en-US" dirty="0">
                <a:solidFill>
                  <a:schemeClr val="tx1"/>
                </a:solidFill>
              </a:rPr>
              <a:t>Native to Asia.</a:t>
            </a:r>
          </a:p>
          <a:p>
            <a:pPr marL="347472" indent="-347472">
              <a:spcAft>
                <a:spcPts val="1200"/>
              </a:spcAft>
              <a:buClr>
                <a:srgbClr val="3333CC"/>
              </a:buClr>
              <a:buSzPct val="150000"/>
              <a:buFontTx/>
              <a:buChar char="•"/>
              <a:defRPr/>
            </a:pPr>
            <a:r>
              <a:rPr lang="en-US" dirty="0">
                <a:solidFill>
                  <a:schemeClr val="tx1"/>
                </a:solidFill>
              </a:rPr>
              <a:t>1-to 2 year.</a:t>
            </a:r>
          </a:p>
          <a:p>
            <a:pPr marL="347472" indent="-347472">
              <a:spcAft>
                <a:spcPts val="1200"/>
              </a:spcAft>
              <a:buClr>
                <a:srgbClr val="3333CC"/>
              </a:buClr>
              <a:buSzPct val="150000"/>
              <a:buFontTx/>
              <a:buChar char="•"/>
              <a:defRPr/>
            </a:pPr>
            <a:r>
              <a:rPr lang="en-US" dirty="0">
                <a:solidFill>
                  <a:schemeClr val="tx1"/>
                </a:solidFill>
              </a:rPr>
              <a:t>Larvae feed under bark.</a:t>
            </a:r>
          </a:p>
          <a:p>
            <a:pPr marL="347472" indent="-347472">
              <a:spcAft>
                <a:spcPts val="1200"/>
              </a:spcAft>
              <a:buClr>
                <a:srgbClr val="3333CC"/>
              </a:buClr>
              <a:buSzPct val="150000"/>
              <a:buFontTx/>
              <a:buChar char="•"/>
              <a:defRPr/>
            </a:pPr>
            <a:r>
              <a:rPr lang="en-US" dirty="0">
                <a:solidFill>
                  <a:schemeClr val="tx1"/>
                </a:solidFill>
              </a:rPr>
              <a:t>Adults emerge in May.</a:t>
            </a:r>
          </a:p>
          <a:p>
            <a:pPr marL="347472" indent="-347472">
              <a:spcAft>
                <a:spcPts val="1200"/>
              </a:spcAft>
              <a:buClr>
                <a:srgbClr val="3333CC"/>
              </a:buClr>
              <a:buSzPct val="150000"/>
              <a:buFontTx/>
              <a:buChar char="•"/>
              <a:defRPr/>
            </a:pPr>
            <a:r>
              <a:rPr lang="en-US" dirty="0">
                <a:solidFill>
                  <a:schemeClr val="tx1"/>
                </a:solidFill>
              </a:rPr>
              <a:t>Asian ash defended with chemicals absent in NA ash.</a:t>
            </a:r>
          </a:p>
          <a:p>
            <a:pPr marL="347472" indent="-347472">
              <a:spcAft>
                <a:spcPts val="1200"/>
              </a:spcAft>
              <a:buClr>
                <a:srgbClr val="3333CC"/>
              </a:buClr>
              <a:buSzPct val="150000"/>
              <a:buFontTx/>
              <a:buChar char="•"/>
              <a:defRPr/>
            </a:pPr>
            <a:r>
              <a:rPr lang="en-US" dirty="0">
                <a:solidFill>
                  <a:schemeClr val="tx1"/>
                </a:solidFill>
              </a:rPr>
              <a:t>Landscape management is removal or insecticides.</a:t>
            </a:r>
          </a:p>
        </p:txBody>
      </p:sp>
      <p:pic>
        <p:nvPicPr>
          <p:cNvPr id="35843" name="Picture 3" descr="agrilus_male2"/>
          <p:cNvPicPr>
            <a:picLocks noChangeAspect="1" noChangeArrowheads="1"/>
          </p:cNvPicPr>
          <p:nvPr/>
        </p:nvPicPr>
        <p:blipFill>
          <a:blip r:embed="rId4">
            <a:lum bright="14000" contrast="12000"/>
            <a:extLst>
              <a:ext uri="{28A0092B-C50C-407E-A947-70E740481C1C}">
                <a14:useLocalDpi xmlns:a14="http://schemas.microsoft.com/office/drawing/2010/main" val="0"/>
              </a:ext>
            </a:extLst>
          </a:blip>
          <a:srcRect/>
          <a:stretch>
            <a:fillRect/>
          </a:stretch>
        </p:blipFill>
        <p:spPr bwMode="auto">
          <a:xfrm>
            <a:off x="0" y="1471613"/>
            <a:ext cx="25908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instars"/>
          <p:cNvPicPr>
            <a:picLocks noChangeAspect="1" noChangeArrowheads="1"/>
          </p:cNvPicPr>
          <p:nvPr/>
        </p:nvPicPr>
        <p:blipFill>
          <a:blip r:embed="rId5">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228600" y="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5846" name="Picture 6" descr="mda_Ash_root_sprouts_and_galleriesJPG_35437_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90950"/>
            <a:ext cx="28956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7E67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34</a:t>
            </a:fld>
            <a:endParaRPr lang="en-US" dirty="0"/>
          </a:p>
        </p:txBody>
      </p:sp>
    </p:spTree>
  </p:cSld>
  <p:clrMapOvr>
    <a:masterClrMapping/>
  </p:clrMapOvr>
  <p:transition spd="slow" advTm="319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28600" y="3641725"/>
            <a:ext cx="8915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defRPr/>
            </a:pPr>
            <a:r>
              <a:rPr lang="en-US" dirty="0" smtClean="0">
                <a:solidFill>
                  <a:srgbClr val="3333CC"/>
                </a:solidFill>
              </a:rPr>
              <a:t>Economic and environmental risk from EAB </a:t>
            </a:r>
          </a:p>
          <a:p>
            <a:pPr marL="347472" indent="-347472" eaLnBrk="1" hangingPunct="1">
              <a:spcAft>
                <a:spcPts val="1200"/>
              </a:spcAft>
              <a:buClr>
                <a:srgbClr val="3333CC"/>
              </a:buClr>
              <a:buSzPct val="150000"/>
              <a:buFontTx/>
              <a:buChar char="•"/>
              <a:defRPr/>
            </a:pPr>
            <a:r>
              <a:rPr lang="en-US" dirty="0" smtClean="0">
                <a:solidFill>
                  <a:schemeClr val="tx1"/>
                </a:solidFill>
              </a:rPr>
              <a:t>MN has the second largest population of ash trees in the US.</a:t>
            </a:r>
          </a:p>
          <a:p>
            <a:pPr marL="347472" indent="-347472" eaLnBrk="1" hangingPunct="1">
              <a:spcAft>
                <a:spcPts val="1200"/>
              </a:spcAft>
              <a:buClr>
                <a:srgbClr val="3333CC"/>
              </a:buClr>
              <a:buSzPct val="150000"/>
              <a:buFontTx/>
              <a:buChar char="•"/>
              <a:defRPr/>
            </a:pPr>
            <a:r>
              <a:rPr lang="en-US" dirty="0" smtClean="0">
                <a:solidFill>
                  <a:schemeClr val="tx1"/>
                </a:solidFill>
              </a:rPr>
              <a:t>Since 2002, EAB killed over 50 million ash trees.</a:t>
            </a:r>
          </a:p>
          <a:p>
            <a:pPr marL="347472" indent="-347472" eaLnBrk="1" hangingPunct="1">
              <a:spcAft>
                <a:spcPts val="1200"/>
              </a:spcAft>
              <a:buClr>
                <a:srgbClr val="3333CC"/>
              </a:buClr>
              <a:buSzPct val="150000"/>
              <a:buFontTx/>
              <a:buChar char="•"/>
              <a:defRPr/>
            </a:pPr>
            <a:r>
              <a:rPr lang="en-US" dirty="0" smtClean="0">
                <a:solidFill>
                  <a:schemeClr val="tx1"/>
                </a:solidFill>
              </a:rPr>
              <a:t>Estimated Ohio will spend as much as 1.3 billion dollars</a:t>
            </a:r>
            <a:r>
              <a:rPr lang="en-US" sz="2400" dirty="0" smtClean="0">
                <a:solidFill>
                  <a:schemeClr val="tx1"/>
                </a:solidFill>
              </a:rPr>
              <a:t>. </a:t>
            </a:r>
          </a:p>
        </p:txBody>
      </p:sp>
      <p:pic>
        <p:nvPicPr>
          <p:cNvPr id="36867" name="Picture 3"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ChangeArrowheads="1"/>
          </p:cNvSpPr>
          <p:nvPr/>
        </p:nvSpPr>
        <p:spPr bwMode="auto">
          <a:xfrm>
            <a:off x="228600" y="0"/>
            <a:ext cx="71469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6869" name="Picture 5" descr="20091104_cutting-ash-trees_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0" y="1624013"/>
            <a:ext cx="28733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SC_0220">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3073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Ash%2Bborer%2Btrap">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25" y="1524000"/>
            <a:ext cx="19415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1F7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35</a:t>
            </a:fld>
            <a:endParaRPr lang="en-US" dirty="0"/>
          </a:p>
        </p:txBody>
      </p:sp>
    </p:spTree>
  </p:cSld>
  <p:clrMapOvr>
    <a:masterClrMapping/>
  </p:clrMapOvr>
  <p:transition spd="slow" advTm="430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374900" y="1600200"/>
            <a:ext cx="67691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600"/>
              </a:spcAft>
              <a:buClr>
                <a:srgbClr val="FF3300"/>
              </a:buClr>
              <a:buSzPct val="160000"/>
            </a:pPr>
            <a:r>
              <a:rPr lang="en-US">
                <a:solidFill>
                  <a:srgbClr val="3333CC"/>
                </a:solidFill>
              </a:rPr>
              <a:t>Three application methods</a:t>
            </a:r>
          </a:p>
          <a:p>
            <a:pPr eaLnBrk="1" hangingPunct="1">
              <a:spcAft>
                <a:spcPts val="600"/>
              </a:spcAft>
              <a:buClr>
                <a:srgbClr val="3333CC"/>
              </a:buClr>
              <a:buSzPct val="150000"/>
              <a:buFontTx/>
              <a:buChar char="•"/>
            </a:pPr>
            <a:r>
              <a:rPr lang="en-US">
                <a:solidFill>
                  <a:schemeClr val="tx1"/>
                </a:solidFill>
              </a:rPr>
              <a:t>Passive soil drench</a:t>
            </a:r>
          </a:p>
          <a:p>
            <a:pPr eaLnBrk="1" hangingPunct="1">
              <a:spcAft>
                <a:spcPts val="600"/>
              </a:spcAft>
              <a:buClr>
                <a:srgbClr val="3333CC"/>
              </a:buClr>
              <a:buSzPct val="150000"/>
              <a:buFontTx/>
              <a:buChar char="•"/>
            </a:pPr>
            <a:r>
              <a:rPr lang="en-US">
                <a:solidFill>
                  <a:schemeClr val="tx1"/>
                </a:solidFill>
              </a:rPr>
              <a:t>Soil injection</a:t>
            </a:r>
          </a:p>
          <a:p>
            <a:pPr eaLnBrk="1" hangingPunct="1">
              <a:spcAft>
                <a:spcPts val="600"/>
              </a:spcAft>
              <a:buClr>
                <a:srgbClr val="3333CC"/>
              </a:buClr>
              <a:buSzPct val="150000"/>
              <a:buFontTx/>
              <a:buChar char="•"/>
            </a:pPr>
            <a:r>
              <a:rPr lang="en-US">
                <a:solidFill>
                  <a:schemeClr val="tx1"/>
                </a:solidFill>
              </a:rPr>
              <a:t>Trunk injection</a:t>
            </a:r>
          </a:p>
        </p:txBody>
      </p:sp>
      <p:sp>
        <p:nvSpPr>
          <p:cNvPr id="35843" name="Rectangle 3"/>
          <p:cNvSpPr>
            <a:spLocks noChangeArrowheads="1"/>
          </p:cNvSpPr>
          <p:nvPr/>
        </p:nvSpPr>
        <p:spPr bwMode="auto">
          <a:xfrm>
            <a:off x="228600" y="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7892" name="Picture 4" descr="tree injections Demon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0" y="3770313"/>
            <a:ext cx="5459413"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instars"/>
          <p:cNvPicPr>
            <a:picLocks noChangeAspect="1" noChangeArrowheads="1"/>
          </p:cNvPicPr>
          <p:nvPr/>
        </p:nvPicPr>
        <p:blipFill>
          <a:blip r:embed="rId6">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ground-inje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81400"/>
            <a:ext cx="2351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9" name="Rectangle 7"/>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dirty="0">
              <a:effectLst>
                <a:outerShdw blurRad="38100" dist="38100" dir="2700000" algn="tl">
                  <a:srgbClr val="000000">
                    <a:alpha val="43137"/>
                  </a:srgbClr>
                </a:outerShdw>
              </a:effectLst>
            </a:endParaRPr>
          </a:p>
        </p:txBody>
      </p:sp>
      <p:sp>
        <p:nvSpPr>
          <p:cNvPr id="238600" name="Rectangle 8"/>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dirty="0">
              <a:effectLst>
                <a:outerShdw blurRad="38100" dist="38100" dir="2700000" algn="tl">
                  <a:srgbClr val="000000">
                    <a:alpha val="43137"/>
                  </a:srgbClr>
                </a:outerShdw>
              </a:effectLst>
            </a:endParaRPr>
          </a:p>
        </p:txBody>
      </p:sp>
      <p:pic>
        <p:nvPicPr>
          <p:cNvPr id="37897" name="Picture 9" descr="See full size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71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48B7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36</a:t>
            </a:fld>
            <a:endParaRPr lang="en-US" dirty="0"/>
          </a:p>
        </p:txBody>
      </p:sp>
    </p:spTree>
  </p:cSld>
  <p:clrMapOvr>
    <a:masterClrMapping/>
  </p:clrMapOvr>
  <p:transition spd="slow" advTm="205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200275" y="1600200"/>
            <a:ext cx="6791325"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defRPr/>
            </a:pPr>
            <a:r>
              <a:rPr lang="en-US" dirty="0" smtClean="0">
                <a:solidFill>
                  <a:srgbClr val="3333CC"/>
                </a:solidFill>
              </a:rPr>
              <a:t>Economic risk and high insecticide use from EAB</a:t>
            </a:r>
          </a:p>
          <a:p>
            <a:pPr marL="347472" indent="-347472" eaLnBrk="1" hangingPunct="1">
              <a:spcAft>
                <a:spcPts val="1200"/>
              </a:spcAft>
              <a:buClr>
                <a:srgbClr val="3333CC"/>
              </a:buClr>
              <a:buSzPct val="150000"/>
              <a:buFontTx/>
              <a:buChar char="•"/>
              <a:defRPr/>
            </a:pPr>
            <a:r>
              <a:rPr lang="en-US" dirty="0" smtClean="0">
                <a:solidFill>
                  <a:schemeClr val="tx1"/>
                </a:solidFill>
              </a:rPr>
              <a:t>St Paul and Minneapolis Park and Rec. Board (MPRB) issue permits for trunk injection on public property.</a:t>
            </a:r>
          </a:p>
          <a:p>
            <a:pPr marL="347472" indent="-347472" eaLnBrk="1" hangingPunct="1">
              <a:spcAft>
                <a:spcPts val="1200"/>
              </a:spcAft>
              <a:buClr>
                <a:srgbClr val="3333CC"/>
              </a:buClr>
              <a:buSzPct val="150000"/>
              <a:buFontTx/>
              <a:buChar char="•"/>
              <a:defRPr/>
            </a:pPr>
            <a:r>
              <a:rPr lang="en-US" dirty="0" smtClean="0">
                <a:solidFill>
                  <a:schemeClr val="tx1"/>
                </a:solidFill>
              </a:rPr>
              <a:t>Minneapolis passed a resolution asking homeowners to replace trees rather than treat on private property.</a:t>
            </a:r>
          </a:p>
          <a:p>
            <a:pPr marL="347472" indent="-347472" eaLnBrk="1" hangingPunct="1">
              <a:spcAft>
                <a:spcPts val="1200"/>
              </a:spcAft>
              <a:buClr>
                <a:srgbClr val="3333CC"/>
              </a:buClr>
              <a:buSzPct val="150000"/>
              <a:buFontTx/>
              <a:buChar char="•"/>
              <a:defRPr/>
            </a:pPr>
            <a:r>
              <a:rPr lang="en-US" dirty="0" smtClean="0">
                <a:solidFill>
                  <a:schemeClr val="tx1"/>
                </a:solidFill>
              </a:rPr>
              <a:t>Long term use of insecticides carries environmental risk.</a:t>
            </a:r>
            <a:endParaRPr lang="en-US" sz="2400" dirty="0" smtClean="0">
              <a:solidFill>
                <a:schemeClr val="tx1"/>
              </a:solidFill>
            </a:endParaRPr>
          </a:p>
        </p:txBody>
      </p:sp>
      <p:pic>
        <p:nvPicPr>
          <p:cNvPr id="38915" name="Picture 3"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228600" y="0"/>
            <a:ext cx="71469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8917" name="Picture 5"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00200"/>
            <a:ext cx="21859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Larger view">
            <a:hlinkClick r:id="rId7" tooltip="W. California Avenue in St. Paul was more exposed after ash trees were cut down Wednesday, Nov. 4, 2009 to prevent the spread of the emerald ash borer. (MPR Photo/Jeffrey Thompson)"/>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29088"/>
            <a:ext cx="20177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p:cNvSpPr txBox="1">
            <a:spLocks noChangeArrowheads="1"/>
          </p:cNvSpPr>
          <p:nvPr/>
        </p:nvSpPr>
        <p:spPr bwMode="auto">
          <a:xfrm>
            <a:off x="0" y="2894013"/>
            <a:ext cx="196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000">
                <a:solidFill>
                  <a:schemeClr val="tx1"/>
                </a:solidFill>
              </a:rPr>
              <a:t>St. Paul before</a:t>
            </a:r>
          </a:p>
        </p:txBody>
      </p:sp>
      <p:sp>
        <p:nvSpPr>
          <p:cNvPr id="38920" name="Rectangle 8"/>
          <p:cNvSpPr>
            <a:spLocks noChangeArrowheads="1"/>
          </p:cNvSpPr>
          <p:nvPr/>
        </p:nvSpPr>
        <p:spPr bwMode="auto">
          <a:xfrm>
            <a:off x="0" y="5645150"/>
            <a:ext cx="173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chemeClr val="tx1"/>
                </a:solidFill>
              </a:rPr>
              <a:t>St. Paul after</a:t>
            </a:r>
          </a:p>
        </p:txBody>
      </p:sp>
      <p:pic>
        <p:nvPicPr>
          <p:cNvPr id="3" name="1C8C79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37</a:t>
            </a:fld>
            <a:endParaRPr lang="en-US" dirty="0"/>
          </a:p>
        </p:txBody>
      </p:sp>
    </p:spTree>
  </p:cSld>
  <p:clrMapOvr>
    <a:masterClrMapping/>
  </p:clrMapOvr>
  <p:transition spd="slow" advTm="227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057400" y="1600200"/>
            <a:ext cx="69342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defRPr/>
            </a:pPr>
            <a:r>
              <a:rPr lang="en-US" dirty="0" smtClean="0">
                <a:solidFill>
                  <a:srgbClr val="3333CC"/>
                </a:solidFill>
              </a:rPr>
              <a:t>Economic risk and high insecticide use from EAB</a:t>
            </a:r>
            <a:endParaRPr lang="en-US" dirty="0" smtClean="0">
              <a:solidFill>
                <a:schemeClr val="tx1"/>
              </a:solidFill>
            </a:endParaRPr>
          </a:p>
          <a:p>
            <a:pPr marL="347472" indent="-347472" eaLnBrk="1" hangingPunct="1">
              <a:spcAft>
                <a:spcPts val="1200"/>
              </a:spcAft>
              <a:buClr>
                <a:srgbClr val="3333CC"/>
              </a:buClr>
              <a:buSzPct val="150000"/>
              <a:buFontTx/>
              <a:buChar char="•"/>
              <a:defRPr/>
            </a:pPr>
            <a:r>
              <a:rPr lang="en-US" dirty="0" smtClean="0">
                <a:solidFill>
                  <a:schemeClr val="tx1"/>
                </a:solidFill>
              </a:rPr>
              <a:t>Insecticide use will continue for   many years until effectiveness of biocontrol is determined</a:t>
            </a:r>
          </a:p>
          <a:p>
            <a:pPr marL="347472" indent="-347472" eaLnBrk="1" hangingPunct="1">
              <a:spcAft>
                <a:spcPts val="1200"/>
              </a:spcAft>
              <a:buClr>
                <a:srgbClr val="3333CC"/>
              </a:buClr>
              <a:buSzPct val="150000"/>
              <a:buFontTx/>
              <a:buChar char="•"/>
              <a:defRPr/>
            </a:pPr>
            <a:r>
              <a:rPr lang="en-US" dirty="0" smtClean="0">
                <a:solidFill>
                  <a:schemeClr val="tx1"/>
                </a:solidFill>
              </a:rPr>
              <a:t>Milwaukee, WI treated 33,000 trees with 1,300 liters ($475/liter). Estimates are 1.6 million for insecticide and personnel to treat the trees.</a:t>
            </a:r>
            <a:endParaRPr lang="en-US" b="0" dirty="0" smtClean="0">
              <a:solidFill>
                <a:schemeClr val="tx1"/>
              </a:solidFill>
            </a:endParaRPr>
          </a:p>
        </p:txBody>
      </p:sp>
      <p:sp>
        <p:nvSpPr>
          <p:cNvPr id="37892" name="Rectangle 4"/>
          <p:cNvSpPr>
            <a:spLocks noChangeArrowheads="1"/>
          </p:cNvSpPr>
          <p:nvPr/>
        </p:nvSpPr>
        <p:spPr bwMode="auto">
          <a:xfrm>
            <a:off x="228600" y="0"/>
            <a:ext cx="71469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9940" name="Picture 5" descr="medium_ash_trees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84300"/>
            <a:ext cx="1882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MDA_EAB-crew-tree_70605_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2088"/>
            <a:ext cx="1874838"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descr="instars"/>
          <p:cNvPicPr>
            <a:picLocks noChangeAspect="1" noChangeArrowheads="1"/>
          </p:cNvPicPr>
          <p:nvPr/>
        </p:nvPicPr>
        <p:blipFill>
          <a:blip r:embed="rId8">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9B879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38</a:t>
            </a:fld>
            <a:endParaRPr lang="en-US" dirty="0"/>
          </a:p>
        </p:txBody>
      </p:sp>
    </p:spTree>
  </p:cSld>
  <p:clrMapOvr>
    <a:masterClrMapping/>
  </p:clrMapOvr>
  <p:transition spd="slow" advTm="177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133600" y="1600200"/>
            <a:ext cx="67818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pPr>
            <a:r>
              <a:rPr lang="en-US">
                <a:solidFill>
                  <a:srgbClr val="3333CC"/>
                </a:solidFill>
              </a:rPr>
              <a:t>Environmental risk</a:t>
            </a:r>
          </a:p>
          <a:p>
            <a:pPr eaLnBrk="1" hangingPunct="1">
              <a:spcAft>
                <a:spcPts val="1200"/>
              </a:spcAft>
              <a:buClr>
                <a:srgbClr val="3333CC"/>
              </a:buClr>
              <a:buSzPct val="150000"/>
              <a:buFontTx/>
              <a:buChar char="•"/>
            </a:pPr>
            <a:r>
              <a:rPr lang="en-US">
                <a:solidFill>
                  <a:schemeClr val="tx1"/>
                </a:solidFill>
              </a:rPr>
              <a:t>Movement away from tree of insecticide in water to surface or ground water.</a:t>
            </a:r>
          </a:p>
          <a:p>
            <a:pPr eaLnBrk="1" hangingPunct="1">
              <a:spcAft>
                <a:spcPts val="1200"/>
              </a:spcAft>
              <a:buClr>
                <a:srgbClr val="3333CC"/>
              </a:buClr>
              <a:buSzPct val="150000"/>
              <a:buFontTx/>
              <a:buChar char="•"/>
            </a:pPr>
            <a:r>
              <a:rPr lang="en-US">
                <a:solidFill>
                  <a:schemeClr val="tx1"/>
                </a:solidFill>
              </a:rPr>
              <a:t>Uptake of insecticides from ash by other plants.</a:t>
            </a:r>
          </a:p>
          <a:p>
            <a:pPr eaLnBrk="1" hangingPunct="1">
              <a:spcAft>
                <a:spcPts val="1200"/>
              </a:spcAft>
              <a:buClr>
                <a:srgbClr val="3333CC"/>
              </a:buClr>
              <a:buSzPct val="150000"/>
              <a:buFontTx/>
              <a:buChar char="•"/>
            </a:pPr>
            <a:r>
              <a:rPr lang="en-US">
                <a:solidFill>
                  <a:schemeClr val="tx1"/>
                </a:solidFill>
              </a:rPr>
              <a:t>Non-target effects on nectar/ pollen feeding birds and insects.</a:t>
            </a:r>
          </a:p>
          <a:p>
            <a:pPr eaLnBrk="1" hangingPunct="1">
              <a:spcAft>
                <a:spcPts val="1200"/>
              </a:spcAft>
              <a:buClr>
                <a:srgbClr val="3333CC"/>
              </a:buClr>
              <a:buSzPct val="150000"/>
              <a:buFontTx/>
              <a:buChar char="•"/>
            </a:pPr>
            <a:r>
              <a:rPr lang="en-US">
                <a:solidFill>
                  <a:schemeClr val="tx1"/>
                </a:solidFill>
              </a:rPr>
              <a:t>Non-target effects on woodpeckers feeding on ash.</a:t>
            </a:r>
          </a:p>
        </p:txBody>
      </p:sp>
      <p:pic>
        <p:nvPicPr>
          <p:cNvPr id="40963" name="Picture 3"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ChangeArrowheads="1"/>
          </p:cNvSpPr>
          <p:nvPr/>
        </p:nvSpPr>
        <p:spPr bwMode="auto">
          <a:xfrm>
            <a:off x="228600" y="0"/>
            <a:ext cx="71469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40965" name="Picture 5" descr="bilde%3FSite%3DC3%26Date%3D20070601%26Category%3DMETRO%26ArtNo%3D706010397%26Ref%3DV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22800"/>
            <a:ext cx="195897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control-mound-drench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446213"/>
            <a:ext cx="195897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a_127641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057525"/>
            <a:ext cx="19589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17679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39</a:t>
            </a:fld>
            <a:endParaRPr lang="en-US" dirty="0"/>
          </a:p>
        </p:txBody>
      </p:sp>
    </p:spTree>
  </p:cSld>
  <p:clrMapOvr>
    <a:masterClrMapping/>
  </p:clrMapOvr>
  <p:transition spd="slow" advTm="131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1"/>
          <p:cNvSpPr txBox="1">
            <a:spLocks noChangeArrowheads="1"/>
          </p:cNvSpPr>
          <p:nvPr/>
        </p:nvSpPr>
        <p:spPr bwMode="auto">
          <a:xfrm>
            <a:off x="0" y="3211513"/>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1800" b="0">
                <a:solidFill>
                  <a:schemeClr val="tx1"/>
                </a:solidFill>
                <a:ea typeface="ＭＳ Ｐゴシック" pitchFamily="34" charset="-128"/>
              </a:rPr>
              <a:t>Leafcutter bee: </a:t>
            </a:r>
            <a:r>
              <a:rPr lang="en-US" sz="1800" b="0" i="1">
                <a:solidFill>
                  <a:schemeClr val="tx1"/>
                </a:solidFill>
                <a:ea typeface="ＭＳ Ｐゴシック" pitchFamily="34" charset="-128"/>
              </a:rPr>
              <a:t>Megachile</a:t>
            </a:r>
            <a:endParaRPr lang="en-US" sz="1800" b="0">
              <a:solidFill>
                <a:schemeClr val="tx1"/>
              </a:solidFill>
              <a:ea typeface="ＭＳ Ｐゴシック" pitchFamily="34" charset="-128"/>
            </a:endParaRPr>
          </a:p>
        </p:txBody>
      </p:sp>
      <p:sp>
        <p:nvSpPr>
          <p:cNvPr id="5123" name="Text Box 14"/>
          <p:cNvSpPr txBox="1">
            <a:spLocks noChangeArrowheads="1"/>
          </p:cNvSpPr>
          <p:nvPr/>
        </p:nvSpPr>
        <p:spPr bwMode="auto">
          <a:xfrm>
            <a:off x="0" y="6451600"/>
            <a:ext cx="236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1800" b="0">
                <a:solidFill>
                  <a:schemeClr val="tx1"/>
                </a:solidFill>
                <a:ea typeface="ＭＳ Ｐゴシック" pitchFamily="34" charset="-128"/>
              </a:rPr>
              <a:t>Bumble bee: </a:t>
            </a:r>
            <a:r>
              <a:rPr lang="en-US" sz="1800" b="0" i="1">
                <a:solidFill>
                  <a:schemeClr val="tx1"/>
                </a:solidFill>
                <a:ea typeface="ＭＳ Ｐゴシック" pitchFamily="34" charset="-128"/>
              </a:rPr>
              <a:t>Bombus</a:t>
            </a:r>
            <a:endParaRPr lang="en-US" sz="1800" b="0">
              <a:solidFill>
                <a:schemeClr val="tx1"/>
              </a:solidFill>
              <a:ea typeface="ＭＳ Ｐゴシック" pitchFamily="34" charset="-128"/>
            </a:endParaRPr>
          </a:p>
        </p:txBody>
      </p:sp>
      <p:sp>
        <p:nvSpPr>
          <p:cNvPr id="6149" name="TextBox 8"/>
          <p:cNvSpPr txBox="1">
            <a:spLocks noChangeArrowheads="1"/>
          </p:cNvSpPr>
          <p:nvPr/>
        </p:nvSpPr>
        <p:spPr bwMode="auto">
          <a:xfrm>
            <a:off x="0" y="0"/>
            <a:ext cx="5437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defRPr/>
            </a:pPr>
            <a:r>
              <a:rPr lang="en-US" sz="3200" dirty="0">
                <a:solidFill>
                  <a:srgbClr val="3333CC"/>
                </a:solidFill>
                <a:effectLst>
                  <a:outerShdw blurRad="38100" dist="38100" dir="2700000" algn="tl">
                    <a:srgbClr val="000000">
                      <a:alpha val="43137"/>
                    </a:srgbClr>
                  </a:outerShdw>
                </a:effectLst>
                <a:ea typeface="MS PGothic" pitchFamily="34" charset="-128"/>
              </a:rPr>
              <a:t>Native Bees also in Decline</a:t>
            </a:r>
          </a:p>
        </p:txBody>
      </p:sp>
      <p:pic>
        <p:nvPicPr>
          <p:cNvPr id="5125" name="Picture 8" descr="ANDRENIDAE_Andrena_florea.jpg"/>
          <p:cNvPicPr>
            <a:picLocks noChangeAspect="1"/>
          </p:cNvPicPr>
          <p:nvPr/>
        </p:nvPicPr>
        <p:blipFill>
          <a:blip r:embed="rId4" cstate="print">
            <a:extLst>
              <a:ext uri="{28A0092B-C50C-407E-A947-70E740481C1C}">
                <a14:useLocalDpi xmlns:a14="http://schemas.microsoft.com/office/drawing/2010/main" val="0"/>
              </a:ext>
            </a:extLst>
          </a:blip>
          <a:srcRect l="29091" t="20399" r="5455"/>
          <a:stretch>
            <a:fillRect/>
          </a:stretch>
        </p:blipFill>
        <p:spPr bwMode="auto">
          <a:xfrm>
            <a:off x="3124200" y="5410200"/>
            <a:ext cx="19827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9"/>
          <p:cNvSpPr txBox="1">
            <a:spLocks noChangeArrowheads="1"/>
          </p:cNvSpPr>
          <p:nvPr/>
        </p:nvSpPr>
        <p:spPr bwMode="auto">
          <a:xfrm>
            <a:off x="6705600" y="57912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1800" b="0">
                <a:solidFill>
                  <a:srgbClr val="000000"/>
                </a:solidFill>
                <a:ea typeface="ＭＳ Ｐゴシック" pitchFamily="34" charset="-128"/>
              </a:rPr>
              <a:t>Mason bee: </a:t>
            </a:r>
            <a:r>
              <a:rPr lang="en-US" sz="1800" b="0" i="1">
                <a:solidFill>
                  <a:srgbClr val="000000"/>
                </a:solidFill>
                <a:ea typeface="ＭＳ Ｐゴシック" pitchFamily="34" charset="-128"/>
              </a:rPr>
              <a:t>Osmia</a:t>
            </a:r>
            <a:endParaRPr lang="en-US" sz="1800" b="0">
              <a:solidFill>
                <a:srgbClr val="000000"/>
              </a:solidFill>
              <a:ea typeface="ＭＳ Ｐゴシック" pitchFamily="34" charset="-128"/>
            </a:endParaRPr>
          </a:p>
        </p:txBody>
      </p:sp>
      <p:pic>
        <p:nvPicPr>
          <p:cNvPr id="5127" name="Picture 10" descr="halictid.jpg"/>
          <p:cNvPicPr>
            <a:picLocks noChangeAspect="1"/>
          </p:cNvPicPr>
          <p:nvPr/>
        </p:nvPicPr>
        <p:blipFill>
          <a:blip r:embed="rId5">
            <a:extLst>
              <a:ext uri="{28A0092B-C50C-407E-A947-70E740481C1C}">
                <a14:useLocalDpi xmlns:a14="http://schemas.microsoft.com/office/drawing/2010/main" val="0"/>
              </a:ext>
            </a:extLst>
          </a:blip>
          <a:srcRect t="24001" b="4895"/>
          <a:stretch>
            <a:fillRect/>
          </a:stretch>
        </p:blipFill>
        <p:spPr bwMode="auto">
          <a:xfrm>
            <a:off x="3124200" y="2590800"/>
            <a:ext cx="27432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1" descr="megachile.gif"/>
          <p:cNvPicPr>
            <a:picLocks noChangeAspect="1"/>
          </p:cNvPicPr>
          <p:nvPr/>
        </p:nvPicPr>
        <p:blipFill>
          <a:blip r:embed="rId6">
            <a:extLst>
              <a:ext uri="{28A0092B-C50C-407E-A947-70E740481C1C}">
                <a14:useLocalDpi xmlns:a14="http://schemas.microsoft.com/office/drawing/2010/main" val="0"/>
              </a:ext>
            </a:extLst>
          </a:blip>
          <a:srcRect l="14656" t="17661" r="18321" b="3531"/>
          <a:stretch>
            <a:fillRect/>
          </a:stretch>
        </p:blipFill>
        <p:spPr bwMode="auto">
          <a:xfrm>
            <a:off x="0" y="685800"/>
            <a:ext cx="26939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2" descr="Osmi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828800"/>
            <a:ext cx="26733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3" descr="bumblebeeechinace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3657600"/>
            <a:ext cx="2693988"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 Box 14"/>
          <p:cNvSpPr txBox="1">
            <a:spLocks noChangeArrowheads="1"/>
          </p:cNvSpPr>
          <p:nvPr/>
        </p:nvSpPr>
        <p:spPr bwMode="auto">
          <a:xfrm>
            <a:off x="3124200" y="5013325"/>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ctr" eaLnBrk="1" hangingPunct="1"/>
            <a:r>
              <a:rPr lang="en-US" sz="1800" b="0">
                <a:solidFill>
                  <a:schemeClr val="tx1"/>
                </a:solidFill>
                <a:ea typeface="ＭＳ Ｐゴシック" pitchFamily="34" charset="-128"/>
              </a:rPr>
              <a:t>Sweat bee: Halictidae</a:t>
            </a:r>
          </a:p>
        </p:txBody>
      </p:sp>
      <p:sp>
        <p:nvSpPr>
          <p:cNvPr id="5132" name="TextBox 15"/>
          <p:cNvSpPr txBox="1">
            <a:spLocks noChangeArrowheads="1"/>
          </p:cNvSpPr>
          <p:nvPr/>
        </p:nvSpPr>
        <p:spPr bwMode="auto">
          <a:xfrm>
            <a:off x="5105400" y="6491288"/>
            <a:ext cx="229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1800" b="0">
                <a:solidFill>
                  <a:srgbClr val="000000"/>
                </a:solidFill>
                <a:ea typeface="ＭＳ Ｐゴシック" pitchFamily="34" charset="-128"/>
              </a:rPr>
              <a:t>Digger bee: </a:t>
            </a:r>
            <a:r>
              <a:rPr lang="en-US" sz="1800" b="0" i="1">
                <a:solidFill>
                  <a:srgbClr val="000000"/>
                </a:solidFill>
                <a:ea typeface="ＭＳ Ｐゴシック" pitchFamily="34" charset="-128"/>
              </a:rPr>
              <a:t>Andrena</a:t>
            </a:r>
          </a:p>
        </p:txBody>
      </p:sp>
      <p:sp>
        <p:nvSpPr>
          <p:cNvPr id="5133" name="Text Box 16"/>
          <p:cNvSpPr txBox="1">
            <a:spLocks noChangeArrowheads="1"/>
          </p:cNvSpPr>
          <p:nvPr/>
        </p:nvSpPr>
        <p:spPr bwMode="auto">
          <a:xfrm>
            <a:off x="2819400" y="533400"/>
            <a:ext cx="632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400">
                <a:solidFill>
                  <a:srgbClr val="3333CC"/>
                </a:solidFill>
                <a:ea typeface="ＭＳ Ｐゴシック" pitchFamily="34" charset="-128"/>
              </a:rPr>
              <a:t>Economic value of native pollinators</a:t>
            </a:r>
          </a:p>
          <a:p>
            <a:pPr eaLnBrk="1" hangingPunct="1"/>
            <a:r>
              <a:rPr lang="en-US" sz="2400">
                <a:solidFill>
                  <a:schemeClr val="tx1"/>
                </a:solidFill>
                <a:ea typeface="ＭＳ Ｐゴシック" pitchFamily="34" charset="-128"/>
              </a:rPr>
              <a:t>1. Hundreds of species of native bee contribute significantly to crop pollination.</a:t>
            </a:r>
          </a:p>
          <a:p>
            <a:pPr eaLnBrk="1" hangingPunct="1">
              <a:spcAft>
                <a:spcPts val="600"/>
              </a:spcAft>
            </a:pPr>
            <a:r>
              <a:rPr lang="en-US" sz="2400">
                <a:solidFill>
                  <a:schemeClr val="tx1"/>
                </a:solidFill>
                <a:ea typeface="ＭＳ Ｐゴシック" pitchFamily="34" charset="-128"/>
              </a:rPr>
              <a:t>2. $3 billion/year</a:t>
            </a:r>
          </a:p>
        </p:txBody>
      </p:sp>
      <p:pic>
        <p:nvPicPr>
          <p:cNvPr id="2" name="F1F7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4</a:t>
            </a:fld>
            <a:endParaRPr lang="en-US" dirty="0"/>
          </a:p>
        </p:txBody>
      </p:sp>
    </p:spTree>
  </p:cSld>
  <p:clrMapOvr>
    <a:masterClrMapping/>
  </p:clrMapOvr>
  <p:transition spd="slow" advTm="669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28600" y="15240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sp>
        <p:nvSpPr>
          <p:cNvPr id="41987" name="Text Box 3"/>
          <p:cNvSpPr txBox="1">
            <a:spLocks noChangeArrowheads="1"/>
          </p:cNvSpPr>
          <p:nvPr/>
        </p:nvSpPr>
        <p:spPr bwMode="auto">
          <a:xfrm>
            <a:off x="228600" y="1676400"/>
            <a:ext cx="8686800"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buClr>
                <a:srgbClr val="3333CC"/>
              </a:buClr>
              <a:buSzPct val="150000"/>
              <a:buFontTx/>
              <a:buChar char="•"/>
            </a:pPr>
            <a:r>
              <a:rPr lang="en-US">
                <a:solidFill>
                  <a:schemeClr val="tx1"/>
                </a:solidFill>
              </a:rPr>
              <a:t>Imidacloprid and dinotefuran used for EAB management are water soluble and can leach. NY declared imidacloprid a reduced risk insecticide on LI due to well contamination. </a:t>
            </a:r>
          </a:p>
          <a:p>
            <a:pPr eaLnBrk="1" hangingPunct="1">
              <a:spcAft>
                <a:spcPts val="1200"/>
              </a:spcAft>
              <a:buClr>
                <a:srgbClr val="3333CC"/>
              </a:buClr>
              <a:buSzPct val="150000"/>
              <a:buFontTx/>
              <a:buChar char="•"/>
            </a:pPr>
            <a:r>
              <a:rPr lang="en-US">
                <a:solidFill>
                  <a:schemeClr val="tx1"/>
                </a:solidFill>
              </a:rPr>
              <a:t>CA initiated a review of imidacloprid's potential to move offsite and to harm non-targets.</a:t>
            </a:r>
          </a:p>
          <a:p>
            <a:pPr eaLnBrk="1" hangingPunct="1">
              <a:spcAft>
                <a:spcPts val="1200"/>
              </a:spcAft>
              <a:buClr>
                <a:srgbClr val="3333CC"/>
              </a:buClr>
              <a:buSzPct val="150000"/>
              <a:buFontTx/>
              <a:buChar char="•"/>
            </a:pPr>
            <a:r>
              <a:rPr lang="en-US">
                <a:solidFill>
                  <a:schemeClr val="tx1"/>
                </a:solidFill>
              </a:rPr>
              <a:t>Both the EPA and MDA are interested in data that addresses these concerns. </a:t>
            </a:r>
          </a:p>
        </p:txBody>
      </p:sp>
      <p:pic>
        <p:nvPicPr>
          <p:cNvPr id="41988" name="Picture 4"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0D48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2771F5B-8B80-4415-9F84-2274E9F9C4EC}" type="slidenum">
              <a:rPr lang="en-US" smtClean="0"/>
              <a:pPr>
                <a:defRPr/>
              </a:pPr>
              <a:t>40</a:t>
            </a:fld>
            <a:endParaRPr lang="en-US" dirty="0"/>
          </a:p>
        </p:txBody>
      </p:sp>
    </p:spTree>
  </p:cSld>
  <p:clrMapOvr>
    <a:masterClrMapping/>
  </p:clrMapOvr>
  <p:transition spd="slow" advTm="258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8600" y="15240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43011" name="Picture 4"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3"/>
          <p:cNvSpPr txBox="1">
            <a:spLocks noChangeArrowheads="1"/>
          </p:cNvSpPr>
          <p:nvPr/>
        </p:nvSpPr>
        <p:spPr bwMode="auto">
          <a:xfrm>
            <a:off x="228600" y="1676400"/>
            <a:ext cx="86868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spcAft>
                <a:spcPts val="1200"/>
              </a:spcAft>
              <a:buClr>
                <a:srgbClr val="3333CC"/>
              </a:buClr>
              <a:buSzPct val="150000"/>
              <a:buFontTx/>
              <a:buChar char="•"/>
            </a:pPr>
            <a:r>
              <a:rPr lang="en-US">
                <a:solidFill>
                  <a:srgbClr val="000000"/>
                </a:solidFill>
              </a:rPr>
              <a:t>Imidacloprid and emamectin benzoate are toxic to birds and bees.</a:t>
            </a:r>
          </a:p>
          <a:p>
            <a:pPr eaLnBrk="1" hangingPunct="1">
              <a:spcAft>
                <a:spcPts val="1200"/>
              </a:spcAft>
              <a:buClr>
                <a:srgbClr val="3333CC"/>
              </a:buClr>
              <a:buSzPct val="150000"/>
              <a:buFontTx/>
              <a:buChar char="•"/>
            </a:pPr>
            <a:r>
              <a:rPr lang="en-US">
                <a:solidFill>
                  <a:srgbClr val="000000"/>
                </a:solidFill>
              </a:rPr>
              <a:t>Imidacloprid can be used on other trees, especially linden and maple, which are used by bees, sapsuckers, and hummingbirds.</a:t>
            </a:r>
          </a:p>
          <a:p>
            <a:pPr eaLnBrk="1" hangingPunct="1">
              <a:spcAft>
                <a:spcPts val="1200"/>
              </a:spcAft>
              <a:buClr>
                <a:srgbClr val="3333CC"/>
              </a:buClr>
              <a:buSzPct val="150000"/>
              <a:buFontTx/>
              <a:buChar char="•"/>
            </a:pPr>
            <a:r>
              <a:rPr lang="en-US">
                <a:solidFill>
                  <a:srgbClr val="000000"/>
                </a:solidFill>
              </a:rPr>
              <a:t>Emamectin benzoate is a restricted use insecticide due to hazards to applicators. It was previously registered for salmon and for cole crop. The Proclaim label states it is highly toxic to bees.</a:t>
            </a:r>
            <a:endParaRPr lang="en-US">
              <a:solidFill>
                <a:schemeClr val="tx1"/>
              </a:solidFill>
            </a:endParaRPr>
          </a:p>
        </p:txBody>
      </p:sp>
      <p:pic>
        <p:nvPicPr>
          <p:cNvPr id="3" name="63B98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2771F5B-8B80-4415-9F84-2274E9F9C4EC}" type="slidenum">
              <a:rPr lang="en-US" smtClean="0"/>
              <a:pPr>
                <a:defRPr/>
              </a:pPr>
              <a:t>41</a:t>
            </a:fld>
            <a:endParaRPr lang="en-US" dirty="0"/>
          </a:p>
        </p:txBody>
      </p:sp>
    </p:spTree>
  </p:cSld>
  <p:clrMapOvr>
    <a:masterClrMapping/>
  </p:clrMapOvr>
  <p:transition spd="slow" advTm="254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Downy_Woodpecker-Femal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68513"/>
            <a:ext cx="139223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p:cNvSpPr txBox="1">
            <a:spLocks noChangeArrowheads="1"/>
          </p:cNvSpPr>
          <p:nvPr/>
        </p:nvSpPr>
        <p:spPr bwMode="auto">
          <a:xfrm>
            <a:off x="0" y="3951288"/>
            <a:ext cx="230663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400" b="0">
                <a:solidFill>
                  <a:schemeClr val="tx1"/>
                </a:solidFill>
              </a:rPr>
              <a:t>downy woodpecker</a:t>
            </a:r>
          </a:p>
        </p:txBody>
      </p:sp>
      <p:pic>
        <p:nvPicPr>
          <p:cNvPr id="44037" name="Picture 6" descr="red-headed woodpeck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46650"/>
            <a:ext cx="177641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7"/>
          <p:cNvSpPr txBox="1">
            <a:spLocks noChangeArrowheads="1"/>
          </p:cNvSpPr>
          <p:nvPr/>
        </p:nvSpPr>
        <p:spPr bwMode="auto">
          <a:xfrm>
            <a:off x="1776413" y="5962650"/>
            <a:ext cx="2159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sz="2400" b="0">
                <a:solidFill>
                  <a:schemeClr val="tx1"/>
                </a:solidFill>
              </a:rPr>
              <a:t>red-headed </a:t>
            </a:r>
          </a:p>
          <a:p>
            <a:pPr eaLnBrk="1" hangingPunct="1"/>
            <a:r>
              <a:rPr lang="en-US" sz="2400" b="0">
                <a:solidFill>
                  <a:schemeClr val="tx1"/>
                </a:solidFill>
              </a:rPr>
              <a:t>woodpecker</a:t>
            </a:r>
          </a:p>
        </p:txBody>
      </p:sp>
      <p:sp>
        <p:nvSpPr>
          <p:cNvPr id="41993" name="Rectangle 9"/>
          <p:cNvSpPr>
            <a:spLocks noChangeArrowheads="1"/>
          </p:cNvSpPr>
          <p:nvPr/>
        </p:nvSpPr>
        <p:spPr bwMode="auto">
          <a:xfrm>
            <a:off x="228600" y="15240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sp>
        <p:nvSpPr>
          <p:cNvPr id="11" name="Text Box 2"/>
          <p:cNvSpPr txBox="1">
            <a:spLocks noChangeArrowheads="1"/>
          </p:cNvSpPr>
          <p:nvPr/>
        </p:nvSpPr>
        <p:spPr bwMode="auto">
          <a:xfrm>
            <a:off x="2133600" y="1676400"/>
            <a:ext cx="65532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spcAft>
                <a:spcPts val="1200"/>
              </a:spcAft>
              <a:defRPr/>
            </a:pPr>
            <a:r>
              <a:rPr lang="en-US" dirty="0" smtClean="0">
                <a:solidFill>
                  <a:srgbClr val="3333CC"/>
                </a:solidFill>
              </a:rPr>
              <a:t>Non-target impacts of insecticide use on trunk feeders</a:t>
            </a:r>
          </a:p>
          <a:p>
            <a:pPr marL="347472" indent="-347472" eaLnBrk="1" hangingPunct="1">
              <a:spcAft>
                <a:spcPts val="1200"/>
              </a:spcAft>
              <a:buClr>
                <a:srgbClr val="3333CC"/>
              </a:buClr>
              <a:buSzPct val="150000"/>
              <a:buFontTx/>
              <a:buChar char="•"/>
              <a:defRPr/>
            </a:pPr>
            <a:r>
              <a:rPr lang="en-US" dirty="0" smtClean="0">
                <a:solidFill>
                  <a:schemeClr val="tx1"/>
                </a:solidFill>
              </a:rPr>
              <a:t>In some trees, woodpeckers have removed up to 95% of EAB larvae </a:t>
            </a:r>
            <a:r>
              <a:rPr lang="en-US" sz="2400" dirty="0" smtClean="0">
                <a:solidFill>
                  <a:schemeClr val="tx1"/>
                </a:solidFill>
              </a:rPr>
              <a:t>(Cappaert et al. 2005b).</a:t>
            </a:r>
          </a:p>
          <a:p>
            <a:pPr marL="347472" indent="-347472" eaLnBrk="1" hangingPunct="1">
              <a:spcAft>
                <a:spcPts val="1200"/>
              </a:spcAft>
              <a:buClr>
                <a:srgbClr val="3333CC"/>
              </a:buClr>
              <a:buSzPct val="150000"/>
              <a:buFontTx/>
              <a:buChar char="•"/>
              <a:defRPr/>
            </a:pPr>
            <a:r>
              <a:rPr lang="en-US" dirty="0" smtClean="0">
                <a:solidFill>
                  <a:schemeClr val="tx1"/>
                </a:solidFill>
              </a:rPr>
              <a:t>Birds are exposed to emamectin benzoate and imidacloprid when foraging for EAB on ash trees.</a:t>
            </a:r>
          </a:p>
        </p:txBody>
      </p:sp>
      <p:pic>
        <p:nvPicPr>
          <p:cNvPr id="3" name="C7EB8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A0890B4-376E-49DC-94CF-9C47B3956574}" type="slidenum">
              <a:rPr lang="en-US" smtClean="0"/>
              <a:pPr>
                <a:defRPr/>
              </a:pPr>
              <a:t>42</a:t>
            </a:fld>
            <a:endParaRPr lang="en-US" dirty="0"/>
          </a:p>
        </p:txBody>
      </p:sp>
    </p:spTree>
  </p:cSld>
  <p:clrMapOvr>
    <a:masterClrMapping/>
  </p:clrMapOvr>
  <p:transition spd="slow" advTm="167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0"/>
          <p:cNvSpPr>
            <a:spLocks noChangeArrowheads="1"/>
          </p:cNvSpPr>
          <p:nvPr/>
        </p:nvSpPr>
        <p:spPr bwMode="auto">
          <a:xfrm>
            <a:off x="228600" y="5229225"/>
            <a:ext cx="233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0">
                <a:solidFill>
                  <a:schemeClr val="tx1"/>
                </a:solidFill>
              </a:rPr>
              <a:t>yellow-bellied sapsucker</a:t>
            </a:r>
          </a:p>
        </p:txBody>
      </p:sp>
      <p:pic>
        <p:nvPicPr>
          <p:cNvPr id="45060" name="Picture 11" descr="Yellow-bellied Sapsucker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52600"/>
            <a:ext cx="2479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12"/>
          <p:cNvSpPr txBox="1">
            <a:spLocks noChangeArrowheads="1"/>
          </p:cNvSpPr>
          <p:nvPr/>
        </p:nvSpPr>
        <p:spPr bwMode="auto">
          <a:xfrm>
            <a:off x="2819400" y="1752600"/>
            <a:ext cx="60198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a:solidFill>
                  <a:schemeClr val="tx1"/>
                </a:solidFill>
              </a:rPr>
              <a:t>Its habit of making shallow holes in trees to get sap is exploited by other bird species, and the sapsucker can be considered a "keystone" species, one whose existence is vital for the maintenance of a community (Cornell Ornithology Lab).</a:t>
            </a:r>
          </a:p>
        </p:txBody>
      </p:sp>
      <p:sp>
        <p:nvSpPr>
          <p:cNvPr id="200719" name="Rectangle 15"/>
          <p:cNvSpPr>
            <a:spLocks noChangeArrowheads="1"/>
          </p:cNvSpPr>
          <p:nvPr/>
        </p:nvSpPr>
        <p:spPr bwMode="auto">
          <a:xfrm>
            <a:off x="228600" y="152400"/>
            <a:ext cx="716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pic>
        <p:nvPicPr>
          <p:cNvPr id="3" name="19A18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A0890B4-376E-49DC-94CF-9C47B3956574}" type="slidenum">
              <a:rPr lang="en-US" smtClean="0"/>
              <a:pPr>
                <a:defRPr/>
              </a:pPr>
              <a:t>43</a:t>
            </a:fld>
            <a:endParaRPr lang="en-US" dirty="0"/>
          </a:p>
        </p:txBody>
      </p:sp>
    </p:spTree>
  </p:cSld>
  <p:clrMapOvr>
    <a:masterClrMapping/>
  </p:clrMapOvr>
  <p:transition spd="slow" advTm="108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nstars"/>
          <p:cNvPicPr>
            <a:picLocks noChangeAspect="1" noChangeArrowheads="1"/>
          </p:cNvPicPr>
          <p:nvPr/>
        </p:nvPicPr>
        <p:blipFill>
          <a:blip r:embed="rId4">
            <a:lum bright="8000"/>
            <a:extLst>
              <a:ext uri="{28A0092B-C50C-407E-A947-70E740481C1C}">
                <a14:useLocalDpi xmlns:a14="http://schemas.microsoft.com/office/drawing/2010/main" val="0"/>
              </a:ext>
            </a:extLst>
          </a:blip>
          <a:srcRect l="14934" r="4266"/>
          <a:stretch>
            <a:fillRect/>
          </a:stretch>
        </p:blipFill>
        <p:spPr bwMode="auto">
          <a:xfrm>
            <a:off x="7412038" y="0"/>
            <a:ext cx="17319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9" name="Rectangle 11"/>
          <p:cNvSpPr>
            <a:spLocks noChangeArrowheads="1"/>
          </p:cNvSpPr>
          <p:nvPr/>
        </p:nvSpPr>
        <p:spPr bwMode="auto">
          <a:xfrm>
            <a:off x="228600" y="152400"/>
            <a:ext cx="71485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Landscape Management of EAB: </a:t>
            </a:r>
          </a:p>
          <a:p>
            <a:pPr>
              <a:defRPr/>
            </a:pPr>
            <a:r>
              <a:rPr lang="en-US" dirty="0">
                <a:solidFill>
                  <a:srgbClr val="3333CC"/>
                </a:solidFill>
                <a:effectLst>
                  <a:outerShdw blurRad="38100" dist="38100" dir="2700000" algn="tl">
                    <a:srgbClr val="000000">
                      <a:alpha val="43137"/>
                    </a:srgbClr>
                  </a:outerShdw>
                </a:effectLst>
              </a:rPr>
              <a:t>Non-target consequences on bees, good bugs, and birds</a:t>
            </a:r>
          </a:p>
        </p:txBody>
      </p:sp>
      <p:sp>
        <p:nvSpPr>
          <p:cNvPr id="46084" name="Text Box 2"/>
          <p:cNvSpPr txBox="1">
            <a:spLocks noChangeArrowheads="1"/>
          </p:cNvSpPr>
          <p:nvPr/>
        </p:nvSpPr>
        <p:spPr bwMode="auto">
          <a:xfrm>
            <a:off x="5141913" y="1752600"/>
            <a:ext cx="3773487"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spcAft>
                <a:spcPts val="1200"/>
              </a:spcAft>
            </a:pPr>
            <a:r>
              <a:rPr lang="en-US">
                <a:solidFill>
                  <a:srgbClr val="3333CC"/>
                </a:solidFill>
              </a:rPr>
              <a:t>Non-target impacts of insecticide use on trunk feeders</a:t>
            </a:r>
          </a:p>
          <a:p>
            <a:pPr eaLnBrk="1" hangingPunct="1">
              <a:spcAft>
                <a:spcPts val="1200"/>
              </a:spcAft>
              <a:buClr>
                <a:srgbClr val="3333CC"/>
              </a:buClr>
              <a:buSzPct val="150000"/>
            </a:pPr>
            <a:r>
              <a:rPr lang="en-US">
                <a:solidFill>
                  <a:schemeClr val="tx1"/>
                </a:solidFill>
              </a:rPr>
              <a:t>Hummingbirds are attracted to sapsucker holes </a:t>
            </a:r>
            <a:r>
              <a:rPr lang="en-US" sz="2400">
                <a:solidFill>
                  <a:schemeClr val="tx1"/>
                </a:solidFill>
              </a:rPr>
              <a:t>(MN DNR 1997 and Smitley et al. 2007).</a:t>
            </a:r>
          </a:p>
        </p:txBody>
      </p:sp>
      <p:pic>
        <p:nvPicPr>
          <p:cNvPr id="46085" name="Picture 7" descr="http://birdingthebrookeandbeyond.files.wordpress.com/2012/09/broad-tailed-hummer-loves-tree-sap.jpg"/>
          <p:cNvPicPr>
            <a:picLocks noChangeAspect="1" noChangeArrowheads="1"/>
          </p:cNvPicPr>
          <p:nvPr/>
        </p:nvPicPr>
        <p:blipFill>
          <a:blip r:embed="rId5">
            <a:extLst>
              <a:ext uri="{28A0092B-C50C-407E-A947-70E740481C1C}">
                <a14:useLocalDpi xmlns:a14="http://schemas.microsoft.com/office/drawing/2010/main" val="0"/>
              </a:ext>
            </a:extLst>
          </a:blip>
          <a:srcRect l="4906" r="1677"/>
          <a:stretch>
            <a:fillRect/>
          </a:stretch>
        </p:blipFill>
        <p:spPr bwMode="auto">
          <a:xfrm>
            <a:off x="228600" y="17526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0"/>
          <p:cNvSpPr>
            <a:spLocks noChangeArrowheads="1"/>
          </p:cNvSpPr>
          <p:nvPr/>
        </p:nvSpPr>
        <p:spPr bwMode="auto">
          <a:xfrm>
            <a:off x="228600" y="5610225"/>
            <a:ext cx="89154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r>
              <a:rPr lang="en-US" sz="2400" b="0">
                <a:solidFill>
                  <a:schemeClr val="tx1"/>
                </a:solidFill>
              </a:rPr>
              <a:t>Colorado broad-tailed hummingbird</a:t>
            </a:r>
            <a:br>
              <a:rPr lang="en-US" sz="2400" b="0">
                <a:solidFill>
                  <a:schemeClr val="tx1"/>
                </a:solidFill>
              </a:rPr>
            </a:br>
            <a:r>
              <a:rPr lang="en-US" sz="1800" b="0">
                <a:solidFill>
                  <a:schemeClr val="tx1"/>
                </a:solidFill>
              </a:rPr>
              <a:t>© Bob Bowers</a:t>
            </a:r>
            <a:br>
              <a:rPr lang="en-US" sz="1800" b="0">
                <a:solidFill>
                  <a:schemeClr val="tx1"/>
                </a:solidFill>
              </a:rPr>
            </a:br>
            <a:r>
              <a:rPr lang="en-US" sz="1800" b="0">
                <a:solidFill>
                  <a:schemeClr val="tx1"/>
                </a:solidFill>
                <a:hlinkClick r:id="rId6"/>
              </a:rPr>
              <a:t>birdingthebrookeandbeyond.com/2012/09/14/the-sapsucker-a-hummingbirds-best-friend</a:t>
            </a:r>
            <a:endParaRPr lang="en-US" sz="1800" b="0">
              <a:solidFill>
                <a:schemeClr val="tx1"/>
              </a:solidFill>
            </a:endParaRPr>
          </a:p>
        </p:txBody>
      </p:sp>
      <p:pic>
        <p:nvPicPr>
          <p:cNvPr id="3" name="49028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A0890B4-376E-49DC-94CF-9C47B3956574}" type="slidenum">
              <a:rPr lang="en-US" smtClean="0"/>
              <a:pPr>
                <a:defRPr/>
              </a:pPr>
              <a:t>44</a:t>
            </a:fld>
            <a:endParaRPr lang="en-US" dirty="0"/>
          </a:p>
        </p:txBody>
      </p:sp>
    </p:spTree>
  </p:cSld>
  <p:clrMapOvr>
    <a:masterClrMapping/>
  </p:clrMapOvr>
  <p:transition spd="slow" advTm="269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a:xfrm>
            <a:off x="0" y="381000"/>
            <a:ext cx="9144000" cy="584200"/>
          </a:xfrm>
        </p:spPr>
        <p:txBody>
          <a:bodyPr>
            <a:spAutoFit/>
          </a:bodyPr>
          <a:lstStyle/>
          <a:p>
            <a:pPr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Information about insecticides</a:t>
            </a:r>
            <a:endParaRPr lang="en-US" dirty="0" smtClean="0">
              <a:solidFill>
                <a:srgbClr val="3333CC"/>
              </a:solidFill>
              <a:effectLst>
                <a:outerShdw blurRad="38100" dist="38100" dir="2700000" algn="tl">
                  <a:srgbClr val="000000">
                    <a:alpha val="43137"/>
                  </a:srgbClr>
                </a:outerShdw>
              </a:effectLst>
            </a:endParaRPr>
          </a:p>
        </p:txBody>
      </p:sp>
      <p:pic>
        <p:nvPicPr>
          <p:cNvPr id="47107" name="Picture 13" descr="bumblebeeechinace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8013" y="1143000"/>
            <a:ext cx="53895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66D8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45</a:t>
            </a:fld>
            <a:endParaRPr lang="en-US" dirty="0"/>
          </a:p>
        </p:txBody>
      </p:sp>
    </p:spTree>
  </p:cSld>
  <p:clrMapOvr>
    <a:masterClrMapping/>
  </p:clrMapOvr>
  <p:transition spd="slow" advTm="40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28600" y="1143000"/>
            <a:ext cx="8763000"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sz="2400">
                <a:solidFill>
                  <a:schemeClr val="tx1"/>
                </a:solidFill>
              </a:rPr>
              <a:t>Contact insecticides that destabilize nerve cell membranes. Chemistry based on botanical extracts of pyrethrum.</a:t>
            </a:r>
          </a:p>
          <a:p>
            <a:r>
              <a:rPr lang="en-US" sz="2400">
                <a:solidFill>
                  <a:schemeClr val="tx1"/>
                </a:solidFill>
              </a:rPr>
              <a:t>Do not last long on plants.</a:t>
            </a:r>
          </a:p>
          <a:p>
            <a:r>
              <a:rPr lang="en-US" sz="2400">
                <a:solidFill>
                  <a:schemeClr val="tx1"/>
                </a:solidFill>
              </a:rPr>
              <a:t>Toxic to fish and cats.</a:t>
            </a:r>
          </a:p>
          <a:p>
            <a:r>
              <a:rPr lang="en-US" sz="2400">
                <a:solidFill>
                  <a:schemeClr val="tx1"/>
                </a:solidFill>
              </a:rPr>
              <a:t>Toxic to bees.</a:t>
            </a:r>
          </a:p>
          <a:p>
            <a:pPr>
              <a:spcAft>
                <a:spcPts val="1200"/>
              </a:spcAft>
            </a:pPr>
            <a:r>
              <a:rPr lang="en-US" sz="2400">
                <a:solidFill>
                  <a:schemeClr val="tx1"/>
                </a:solidFill>
              </a:rPr>
              <a:t>Low mammalian toxicity.</a:t>
            </a:r>
          </a:p>
          <a:p>
            <a:r>
              <a:rPr lang="en-US" sz="2400">
                <a:solidFill>
                  <a:srgbClr val="3333CC"/>
                </a:solidFill>
              </a:rPr>
              <a:t>Active ingredients</a:t>
            </a:r>
          </a:p>
          <a:p>
            <a:r>
              <a:rPr lang="en-US" sz="2400">
                <a:solidFill>
                  <a:schemeClr val="tx1"/>
                </a:solidFill>
              </a:rPr>
              <a:t>Bifenthrin (Talstar) </a:t>
            </a:r>
          </a:p>
          <a:p>
            <a:r>
              <a:rPr lang="en-US" sz="2400">
                <a:solidFill>
                  <a:schemeClr val="tx1"/>
                </a:solidFill>
              </a:rPr>
              <a:t>Cyfluthrin (Decathalon)  </a:t>
            </a:r>
          </a:p>
          <a:p>
            <a:r>
              <a:rPr lang="en-US" sz="2400">
                <a:solidFill>
                  <a:schemeClr val="tx1"/>
                </a:solidFill>
              </a:rPr>
              <a:t>Deltamethrin (Deltagard)</a:t>
            </a:r>
          </a:p>
          <a:p>
            <a:r>
              <a:rPr lang="en-US" sz="2400">
                <a:solidFill>
                  <a:schemeClr val="tx1"/>
                </a:solidFill>
              </a:rPr>
              <a:t>Fluvalinate (Mavrik) </a:t>
            </a:r>
          </a:p>
          <a:p>
            <a:r>
              <a:rPr lang="en-US" sz="2400">
                <a:solidFill>
                  <a:schemeClr val="tx1"/>
                </a:solidFill>
              </a:rPr>
              <a:t>Lambda-cyhalothrin (Scimitar, Battle)</a:t>
            </a:r>
          </a:p>
          <a:p>
            <a:r>
              <a:rPr lang="en-US" sz="2400">
                <a:solidFill>
                  <a:schemeClr val="tx1"/>
                </a:solidFill>
              </a:rPr>
              <a:t>Permethrin (Astro, Spectracide)</a:t>
            </a:r>
            <a:endParaRPr lang="en-US" sz="2400" b="0">
              <a:solidFill>
                <a:schemeClr val="tx1"/>
              </a:solidFill>
              <a:latin typeface="Times" charset="0"/>
            </a:endParaRPr>
          </a:p>
        </p:txBody>
      </p:sp>
      <p:sp>
        <p:nvSpPr>
          <p:cNvPr id="4099" name="Rectangle 3"/>
          <p:cNvSpPr>
            <a:spLocks noGrp="1" noChangeArrowheads="1"/>
          </p:cNvSpPr>
          <p:nvPr>
            <p:ph type="title" idx="4294967295"/>
          </p:nvPr>
        </p:nvSpPr>
        <p:spPr>
          <a:xfrm>
            <a:off x="228600" y="381000"/>
            <a:ext cx="82296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1. Properties: Pyrethroids</a:t>
            </a:r>
          </a:p>
        </p:txBody>
      </p:sp>
      <p:pic>
        <p:nvPicPr>
          <p:cNvPr id="3" name="50928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46</a:t>
            </a:fld>
            <a:endParaRPr lang="en-US" dirty="0"/>
          </a:p>
        </p:txBody>
      </p:sp>
    </p:spTree>
  </p:cSld>
  <p:clrMapOvr>
    <a:masterClrMapping/>
  </p:clrMapOvr>
  <p:transition spd="slow" advTm="187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1. Pyrethroid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4712" name="Group 136"/>
          <p:cNvGraphicFramePr>
            <a:graphicFrameLocks noGrp="1"/>
          </p:cNvGraphicFramePr>
          <p:nvPr/>
        </p:nvGraphicFramePr>
        <p:xfrm>
          <a:off x="228600" y="1143000"/>
          <a:ext cx="8534400" cy="5043488"/>
        </p:xfrm>
        <a:graphic>
          <a:graphicData uri="http://schemas.openxmlformats.org/drawingml/2006/table">
            <a:tbl>
              <a:tblPr/>
              <a:tblGrid>
                <a:gridCol w="3200400"/>
                <a:gridCol w="2438400"/>
                <a:gridCol w="2895600"/>
              </a:tblGrid>
              <a:tr h="16210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bifenthrin</a:t>
                      </a:r>
                    </a:p>
                  </a:txBody>
                  <a:tcPr marT="45722" marB="45722"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Talstar</a:t>
                      </a:r>
                    </a:p>
                  </a:txBody>
                  <a:tcPr marT="45722" marB="45722" horzOverflow="overflow">
                    <a:lnL>
                      <a:noFill/>
                    </a:lnL>
                    <a:lnR cap="flat">
                      <a:noFill/>
                    </a:lnR>
                    <a:lnT cap="flat">
                      <a:noFill/>
                    </a:lnT>
                    <a:lnB>
                      <a:noFill/>
                    </a:lnB>
                    <a:lnTlToBr>
                      <a:noFill/>
                    </a:lnTlToBr>
                    <a:lnBlToTr>
                      <a:noFill/>
                    </a:lnBlToTr>
                    <a:noFill/>
                  </a:tcPr>
                </a:tc>
              </a:tr>
              <a:tr h="18014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pyrethroid</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375</a:t>
                      </a:r>
                    </a:p>
                  </a:txBody>
                  <a:tcPr marT="45722" marB="45722"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&gt;2000</a:t>
                      </a:r>
                    </a:p>
                  </a:txBody>
                  <a:tcPr marT="45722" marB="45722" horzOverflow="overflow">
                    <a:lnL>
                      <a:noFill/>
                    </a:lnL>
                    <a:lnR cap="flat">
                      <a:noFill/>
                    </a:lnR>
                    <a:lnT>
                      <a:noFill/>
                    </a:lnT>
                    <a:lnB>
                      <a:noFill/>
                    </a:lnB>
                    <a:lnTlToBr>
                      <a:noFill/>
                    </a:lnTlToBr>
                    <a:lnBlToTr>
                      <a:noFill/>
                    </a:lnBlToTr>
                    <a:noFill/>
                  </a:tcPr>
                </a:tc>
              </a:tr>
              <a:tr h="1621025">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FMC</a:t>
                      </a:r>
                    </a:p>
                  </a:txBody>
                  <a:tcPr marT="45722" marB="45722"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DC0A8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47</a:t>
            </a:fld>
            <a:endParaRPr lang="en-US" dirty="0"/>
          </a:p>
        </p:txBody>
      </p:sp>
    </p:spTree>
  </p:cSld>
  <p:clrMapOvr>
    <a:masterClrMapping/>
  </p:clrMapOvr>
  <p:transition spd="slow" advTm="115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228600" y="1143000"/>
            <a:ext cx="8610600"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chemeClr val="tx1"/>
                </a:solidFill>
              </a:rPr>
              <a:t>Work on central nervous system, cause over-stimulation and blockage of the postsynaptic nicotine acetylcholine receptors.</a:t>
            </a:r>
          </a:p>
          <a:p>
            <a:r>
              <a:rPr lang="en-US">
                <a:solidFill>
                  <a:srgbClr val="000000"/>
                </a:solidFill>
              </a:rPr>
              <a:t>Long duration of environmental persistence.</a:t>
            </a:r>
          </a:p>
          <a:p>
            <a:r>
              <a:rPr lang="en-US">
                <a:solidFill>
                  <a:srgbClr val="000000"/>
                </a:solidFill>
              </a:rPr>
              <a:t>Highly toxic to bees.</a:t>
            </a:r>
          </a:p>
          <a:p>
            <a:pPr>
              <a:spcAft>
                <a:spcPts val="1200"/>
              </a:spcAft>
            </a:pPr>
            <a:r>
              <a:rPr lang="en-US">
                <a:solidFill>
                  <a:srgbClr val="000000"/>
                </a:solidFill>
              </a:rPr>
              <a:t>Low mammalian toxicity.</a:t>
            </a:r>
          </a:p>
          <a:p>
            <a:r>
              <a:rPr lang="en-US">
                <a:solidFill>
                  <a:srgbClr val="3333CC"/>
                </a:solidFill>
              </a:rPr>
              <a:t>Active ingredients</a:t>
            </a:r>
          </a:p>
          <a:p>
            <a:r>
              <a:rPr lang="en-US">
                <a:solidFill>
                  <a:schemeClr val="tx1"/>
                </a:solidFill>
              </a:rPr>
              <a:t>Imidacloprid</a:t>
            </a:r>
          </a:p>
          <a:p>
            <a:r>
              <a:rPr lang="en-US">
                <a:solidFill>
                  <a:schemeClr val="tx1"/>
                </a:solidFill>
              </a:rPr>
              <a:t>Clothianidin</a:t>
            </a:r>
          </a:p>
          <a:p>
            <a:r>
              <a:rPr lang="en-US">
                <a:solidFill>
                  <a:schemeClr val="tx1"/>
                </a:solidFill>
              </a:rPr>
              <a:t>Thiamethoxam</a:t>
            </a:r>
          </a:p>
          <a:p>
            <a:r>
              <a:rPr lang="en-US">
                <a:solidFill>
                  <a:schemeClr val="tx1"/>
                </a:solidFill>
              </a:rPr>
              <a:t>Dinotefuran</a:t>
            </a:r>
          </a:p>
          <a:p>
            <a:r>
              <a:rPr lang="en-US">
                <a:solidFill>
                  <a:srgbClr val="000000"/>
                </a:solidFill>
              </a:rPr>
              <a:t> </a:t>
            </a:r>
            <a:endParaRPr lang="en-US" b="0">
              <a:solidFill>
                <a:schemeClr val="tx1"/>
              </a:solidFill>
              <a:latin typeface="Times" charset="0"/>
            </a:endParaRPr>
          </a:p>
        </p:txBody>
      </p:sp>
      <p:sp>
        <p:nvSpPr>
          <p:cNvPr id="35843" name="Rectangle 1027"/>
          <p:cNvSpPr>
            <a:spLocks noGrp="1" noChangeArrowheads="1"/>
          </p:cNvSpPr>
          <p:nvPr>
            <p:ph type="title" idx="4294967295"/>
          </p:nvPr>
        </p:nvSpPr>
        <p:spPr>
          <a:xfrm>
            <a:off x="228600" y="381000"/>
            <a:ext cx="8229600" cy="584200"/>
          </a:xfrm>
        </p:spPr>
        <p:txBody>
          <a:bodyPr>
            <a:spAutoFit/>
          </a:bodyPr>
          <a:lstStyle/>
          <a:p>
            <a:pPr algn="l" eaLnBrk="1" hangingPunct="1">
              <a:defRPr/>
            </a:pPr>
            <a:r>
              <a:rPr lang="en-US" sz="3200" b="1" dirty="0" smtClean="0">
                <a:solidFill>
                  <a:srgbClr val="1822CD"/>
                </a:solidFill>
                <a:effectLst>
                  <a:outerShdw blurRad="38100" dist="38100" dir="2700000" algn="tl">
                    <a:srgbClr val="000000">
                      <a:alpha val="43137"/>
                    </a:srgbClr>
                  </a:outerShdw>
                </a:effectLst>
                <a:latin typeface="Arial" charset="0"/>
              </a:rPr>
              <a:t>2. Properties: Neonicotinoids</a:t>
            </a:r>
            <a:endParaRPr lang="en-US" sz="4800" dirty="0" smtClean="0">
              <a:effectLst>
                <a:outerShdw blurRad="38100" dist="38100" dir="2700000" algn="tl">
                  <a:srgbClr val="000000">
                    <a:alpha val="43137"/>
                  </a:srgbClr>
                </a:outerShdw>
              </a:effectLst>
            </a:endParaRPr>
          </a:p>
        </p:txBody>
      </p:sp>
      <p:pic>
        <p:nvPicPr>
          <p:cNvPr id="3" name="C2C78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48</a:t>
            </a:fld>
            <a:endParaRPr lang="en-US" dirty="0"/>
          </a:p>
        </p:txBody>
      </p:sp>
    </p:spTree>
  </p:cSld>
  <p:clrMapOvr>
    <a:masterClrMapping/>
  </p:clrMapOvr>
  <p:transition spd="slow" advTm="87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2. Neonicotinoid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28600" y="1143000"/>
          <a:ext cx="8534400" cy="5043488"/>
        </p:xfrm>
        <a:graphic>
          <a:graphicData uri="http://schemas.openxmlformats.org/drawingml/2006/table">
            <a:tbl>
              <a:tblPr/>
              <a:tblGrid>
                <a:gridCol w="2895600"/>
                <a:gridCol w="2362200"/>
                <a:gridCol w="3276600"/>
              </a:tblGrid>
              <a:tr h="16210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imidacloprid</a:t>
                      </a:r>
                    </a:p>
                  </a:txBody>
                  <a:tcPr marT="45722" marB="45722"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Merit, Marathon, Provado, Admire</a:t>
                      </a:r>
                    </a:p>
                  </a:txBody>
                  <a:tcPr marT="45722" marB="45722" horzOverflow="overflow">
                    <a:lnL>
                      <a:noFill/>
                    </a:lnL>
                    <a:lnR cap="flat">
                      <a:noFill/>
                    </a:lnR>
                    <a:lnT cap="flat">
                      <a:noFill/>
                    </a:lnT>
                    <a:lnB>
                      <a:noFill/>
                    </a:lnB>
                    <a:lnTlToBr>
                      <a:noFill/>
                    </a:lnTlToBr>
                    <a:lnBlToTr>
                      <a:noFill/>
                    </a:lnBlToTr>
                    <a:noFill/>
                  </a:tcPr>
                </a:tc>
              </a:tr>
              <a:tr h="18014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neonicotinoid</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460</a:t>
                      </a:r>
                    </a:p>
                  </a:txBody>
                  <a:tcPr marT="45722" marB="45722"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2000</a:t>
                      </a:r>
                    </a:p>
                  </a:txBody>
                  <a:tcPr marT="45722" marB="45722" horzOverflow="overflow">
                    <a:lnL>
                      <a:noFill/>
                    </a:lnL>
                    <a:lnR cap="flat">
                      <a:noFill/>
                    </a:lnR>
                    <a:lnT>
                      <a:noFill/>
                    </a:lnT>
                    <a:lnB>
                      <a:noFill/>
                    </a:lnB>
                    <a:lnTlToBr>
                      <a:noFill/>
                    </a:lnTlToBr>
                    <a:lnBlToTr>
                      <a:noFill/>
                    </a:lnBlToTr>
                    <a:noFill/>
                  </a:tcPr>
                </a:tc>
              </a:tr>
              <a:tr h="1621025">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Bayer</a:t>
                      </a:r>
                    </a:p>
                  </a:txBody>
                  <a:tcPr marT="45722" marB="45722"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638986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49</a:t>
            </a:fld>
            <a:endParaRPr lang="en-US" dirty="0"/>
          </a:p>
        </p:txBody>
      </p:sp>
    </p:spTree>
  </p:cSld>
  <p:clrMapOvr>
    <a:masterClrMapping/>
  </p:clrMapOvr>
  <p:transition spd="slow" advTm="70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greenLacewingFeedingOnLacebu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67338"/>
            <a:ext cx="19812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8" descr="See full size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21143" r="72" b="1155"/>
          <a:stretch>
            <a:fillRect/>
          </a:stretch>
        </p:blipFill>
        <p:spPr bwMode="auto">
          <a:xfrm>
            <a:off x="2359025" y="3708400"/>
            <a:ext cx="198437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descr="Hover%2520Fly%25203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t="1581"/>
          <a:stretch>
            <a:fillRect/>
          </a:stretch>
        </p:blipFill>
        <p:spPr bwMode="auto">
          <a:xfrm>
            <a:off x="2209800" y="2133600"/>
            <a:ext cx="2133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lady_beetle_2">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t="-310" b="15181"/>
          <a:stretch>
            <a:fillRect/>
          </a:stretch>
        </p:blipFill>
        <p:spPr bwMode="auto">
          <a:xfrm>
            <a:off x="0" y="3683000"/>
            <a:ext cx="23622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4" descr="eriborus_adult"/>
          <p:cNvPicPr>
            <a:picLocks noChangeAspect="1" noChangeArrowheads="1"/>
          </p:cNvPicPr>
          <p:nvPr/>
        </p:nvPicPr>
        <p:blipFill>
          <a:blip r:embed="rId13">
            <a:extLst>
              <a:ext uri="{28A0092B-C50C-407E-A947-70E740481C1C}">
                <a14:useLocalDpi xmlns:a14="http://schemas.microsoft.com/office/drawing/2010/main" val="0"/>
              </a:ext>
            </a:extLst>
          </a:blip>
          <a:srcRect b="15405"/>
          <a:stretch>
            <a:fillRect/>
          </a:stretch>
        </p:blipFill>
        <p:spPr bwMode="auto">
          <a:xfrm>
            <a:off x="4876800" y="2133600"/>
            <a:ext cx="2286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6" descr="beneficial-00-A%3DFig2_GCMGA14623_parasitoid_example_02">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l="1852" t="456" r="1852" b="-456"/>
          <a:stretch>
            <a:fillRect/>
          </a:stretch>
        </p:blipFill>
        <p:spPr bwMode="auto">
          <a:xfrm>
            <a:off x="7162800" y="2133600"/>
            <a:ext cx="1981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8" descr="hover_fly-208">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133600"/>
            <a:ext cx="2362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0" descr="KHERLHPRLHPRSH2R0HXRDZQRCZRZWLXRSHMZLH5R0HPRYZKRELQZSHXRNL3LPLQR2LFLPL0RNL7R">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l="-2" t="21210" r="3226"/>
          <a:stretch>
            <a:fillRect/>
          </a:stretch>
        </p:blipFill>
        <p:spPr bwMode="auto">
          <a:xfrm>
            <a:off x="4876800" y="3921125"/>
            <a:ext cx="2286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2" descr="col-mac1">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62800" y="3657600"/>
            <a:ext cx="19812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4" descr="DSCN6765"/>
          <p:cNvPicPr>
            <a:picLocks noChangeAspect="1" noChangeArrowheads="1"/>
          </p:cNvPicPr>
          <p:nvPr/>
        </p:nvPicPr>
        <p:blipFill>
          <a:blip r:embed="rId22">
            <a:extLst>
              <a:ext uri="{28A0092B-C50C-407E-A947-70E740481C1C}">
                <a14:useLocalDpi xmlns:a14="http://schemas.microsoft.com/office/drawing/2010/main" val="0"/>
              </a:ext>
            </a:extLst>
          </a:blip>
          <a:srcRect b="9167"/>
          <a:stretch>
            <a:fillRect/>
          </a:stretch>
        </p:blipFill>
        <p:spPr bwMode="auto">
          <a:xfrm>
            <a:off x="4876800" y="5334000"/>
            <a:ext cx="2286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6" descr="See full size image">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2800" y="5334000"/>
            <a:ext cx="19812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5" descr="1524"/>
          <p:cNvPicPr>
            <a:picLocks noChangeAspect="1" noChangeArrowheads="1"/>
          </p:cNvPicPr>
          <p:nvPr/>
        </p:nvPicPr>
        <p:blipFill>
          <a:blip r:embed="rId25">
            <a:extLst>
              <a:ext uri="{28A0092B-C50C-407E-A947-70E740481C1C}">
                <a14:useLocalDpi xmlns:a14="http://schemas.microsoft.com/office/drawing/2010/main" val="0"/>
              </a:ext>
            </a:extLst>
          </a:blip>
          <a:srcRect l="3375" t="1906" r="2934" b="1906"/>
          <a:stretch>
            <a:fillRect/>
          </a:stretch>
        </p:blipFill>
        <p:spPr bwMode="auto">
          <a:xfrm>
            <a:off x="0" y="5367338"/>
            <a:ext cx="23622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Box 15"/>
          <p:cNvSpPr txBox="1">
            <a:spLocks noChangeArrowheads="1"/>
          </p:cNvSpPr>
          <p:nvPr/>
        </p:nvSpPr>
        <p:spPr bwMode="auto">
          <a:xfrm>
            <a:off x="228600" y="76200"/>
            <a:ext cx="374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rgbClr val="3D27E7"/>
                </a:solidFill>
                <a:latin typeface="Arial" pitchFamily="34" charset="0"/>
              </a:defRPr>
            </a:lvl1pPr>
            <a:lvl2pPr marL="742950" indent="-285750">
              <a:defRPr sz="4400" b="1">
                <a:solidFill>
                  <a:srgbClr val="3D27E7"/>
                </a:solidFill>
                <a:latin typeface="Arial" pitchFamily="34" charset="0"/>
              </a:defRPr>
            </a:lvl2pPr>
            <a:lvl3pPr marL="1143000" indent="-228600">
              <a:defRPr sz="4400" b="1">
                <a:solidFill>
                  <a:srgbClr val="3D27E7"/>
                </a:solidFill>
                <a:latin typeface="Arial" pitchFamily="34" charset="0"/>
              </a:defRPr>
            </a:lvl3pPr>
            <a:lvl4pPr marL="1600200" indent="-228600">
              <a:defRPr sz="4400" b="1">
                <a:solidFill>
                  <a:srgbClr val="3D27E7"/>
                </a:solidFill>
                <a:latin typeface="Arial" pitchFamily="34" charset="0"/>
              </a:defRPr>
            </a:lvl4pPr>
            <a:lvl5pPr marL="2057400" indent="-228600">
              <a:defRPr sz="4400" b="1">
                <a:solidFill>
                  <a:srgbClr val="3D27E7"/>
                </a:solidFill>
                <a:latin typeface="Arial" pitchFamily="34" charset="0"/>
              </a:defRPr>
            </a:lvl5pPr>
            <a:lvl6pPr marL="2514600" indent="-228600" eaLnBrk="0" fontAlgn="base" hangingPunct="0">
              <a:spcBef>
                <a:spcPct val="0"/>
              </a:spcBef>
              <a:spcAft>
                <a:spcPct val="0"/>
              </a:spcAft>
              <a:defRPr sz="4400" b="1">
                <a:solidFill>
                  <a:srgbClr val="3D27E7"/>
                </a:solidFill>
                <a:latin typeface="Arial" pitchFamily="34" charset="0"/>
              </a:defRPr>
            </a:lvl6pPr>
            <a:lvl7pPr marL="2971800" indent="-228600" eaLnBrk="0" fontAlgn="base" hangingPunct="0">
              <a:spcBef>
                <a:spcPct val="0"/>
              </a:spcBef>
              <a:spcAft>
                <a:spcPct val="0"/>
              </a:spcAft>
              <a:defRPr sz="4400" b="1">
                <a:solidFill>
                  <a:srgbClr val="3D27E7"/>
                </a:solidFill>
                <a:latin typeface="Arial" pitchFamily="34" charset="0"/>
              </a:defRPr>
            </a:lvl7pPr>
            <a:lvl8pPr marL="3429000" indent="-228600" eaLnBrk="0" fontAlgn="base" hangingPunct="0">
              <a:spcBef>
                <a:spcPct val="0"/>
              </a:spcBef>
              <a:spcAft>
                <a:spcPct val="0"/>
              </a:spcAft>
              <a:defRPr sz="4400" b="1">
                <a:solidFill>
                  <a:srgbClr val="3D27E7"/>
                </a:solidFill>
                <a:latin typeface="Arial" pitchFamily="34" charset="0"/>
              </a:defRPr>
            </a:lvl8pPr>
            <a:lvl9pPr marL="3886200" indent="-228600" eaLnBrk="0" fontAlgn="base" hangingPunct="0">
              <a:spcBef>
                <a:spcPct val="0"/>
              </a:spcBef>
              <a:spcAft>
                <a:spcPct val="0"/>
              </a:spcAft>
              <a:defRPr sz="4400" b="1">
                <a:solidFill>
                  <a:srgbClr val="3D27E7"/>
                </a:solidFill>
                <a:latin typeface="Arial" pitchFamily="34" charset="0"/>
              </a:defRPr>
            </a:lvl9pPr>
          </a:lstStyle>
          <a:p>
            <a:pPr>
              <a:defRPr/>
            </a:pPr>
            <a:r>
              <a:rPr lang="en-US" sz="3200" dirty="0">
                <a:solidFill>
                  <a:srgbClr val="3333CC"/>
                </a:solidFill>
                <a:effectLst>
                  <a:outerShdw blurRad="38100" dist="38100" dir="2700000" algn="tl">
                    <a:srgbClr val="000000">
                      <a:alpha val="43137"/>
                    </a:srgbClr>
                  </a:outerShdw>
                </a:effectLst>
                <a:ea typeface="MS PGothic" pitchFamily="34" charset="-128"/>
              </a:rPr>
              <a:t>Beneficial Insects:</a:t>
            </a:r>
          </a:p>
        </p:txBody>
      </p:sp>
      <p:sp>
        <p:nvSpPr>
          <p:cNvPr id="6159" name="TextBox 17"/>
          <p:cNvSpPr txBox="1">
            <a:spLocks noChangeArrowheads="1"/>
          </p:cNvSpPr>
          <p:nvPr/>
        </p:nvSpPr>
        <p:spPr bwMode="auto">
          <a:xfrm>
            <a:off x="0" y="1671638"/>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ctr" eaLnBrk="1" hangingPunct="1"/>
            <a:r>
              <a:rPr lang="en-US" sz="2400">
                <a:solidFill>
                  <a:schemeClr val="tx1"/>
                </a:solidFill>
                <a:ea typeface="ＭＳ Ｐゴシック" pitchFamily="34" charset="-128"/>
              </a:rPr>
              <a:t>Adults</a:t>
            </a:r>
          </a:p>
        </p:txBody>
      </p:sp>
      <p:sp>
        <p:nvSpPr>
          <p:cNvPr id="6160" name="TextBox 18"/>
          <p:cNvSpPr txBox="1">
            <a:spLocks noChangeArrowheads="1"/>
          </p:cNvSpPr>
          <p:nvPr/>
        </p:nvSpPr>
        <p:spPr bwMode="auto">
          <a:xfrm>
            <a:off x="4876800" y="1676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ctr" eaLnBrk="1" hangingPunct="1"/>
            <a:r>
              <a:rPr lang="en-US" sz="2400">
                <a:solidFill>
                  <a:schemeClr val="tx1"/>
                </a:solidFill>
                <a:ea typeface="ＭＳ Ｐゴシック" pitchFamily="34" charset="-128"/>
              </a:rPr>
              <a:t>Adults</a:t>
            </a:r>
          </a:p>
        </p:txBody>
      </p:sp>
      <p:sp>
        <p:nvSpPr>
          <p:cNvPr id="6161" name="TextBox 19"/>
          <p:cNvSpPr txBox="1">
            <a:spLocks noChangeArrowheads="1"/>
          </p:cNvSpPr>
          <p:nvPr/>
        </p:nvSpPr>
        <p:spPr bwMode="auto">
          <a:xfrm>
            <a:off x="2359025" y="1676400"/>
            <a:ext cx="1984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ctr" eaLnBrk="1" hangingPunct="1"/>
            <a:r>
              <a:rPr lang="en-US" sz="2400">
                <a:solidFill>
                  <a:schemeClr val="tx1"/>
                </a:solidFill>
                <a:ea typeface="ＭＳ Ｐゴシック" pitchFamily="34" charset="-128"/>
              </a:rPr>
              <a:t>Larvae</a:t>
            </a:r>
          </a:p>
        </p:txBody>
      </p:sp>
      <p:sp>
        <p:nvSpPr>
          <p:cNvPr id="6162" name="TextBox 20"/>
          <p:cNvSpPr txBox="1">
            <a:spLocks noChangeArrowheads="1"/>
          </p:cNvSpPr>
          <p:nvPr/>
        </p:nvSpPr>
        <p:spPr bwMode="auto">
          <a:xfrm>
            <a:off x="7162800" y="1676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lgn="ctr" eaLnBrk="1" hangingPunct="1"/>
            <a:r>
              <a:rPr lang="en-US" sz="2400">
                <a:solidFill>
                  <a:schemeClr val="tx1"/>
                </a:solidFill>
                <a:ea typeface="ＭＳ Ｐゴシック" pitchFamily="34" charset="-128"/>
              </a:rPr>
              <a:t>Larvae</a:t>
            </a:r>
          </a:p>
        </p:txBody>
      </p:sp>
      <p:sp>
        <p:nvSpPr>
          <p:cNvPr id="6163" name="TextBox 21"/>
          <p:cNvSpPr txBox="1">
            <a:spLocks noChangeArrowheads="1"/>
          </p:cNvSpPr>
          <p:nvPr/>
        </p:nvSpPr>
        <p:spPr bwMode="auto">
          <a:xfrm>
            <a:off x="228600" y="852488"/>
            <a:ext cx="8570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r>
              <a:rPr lang="en-US">
                <a:solidFill>
                  <a:srgbClr val="000000"/>
                </a:solidFill>
                <a:ea typeface="ＭＳ Ｐゴシック" pitchFamily="34" charset="-128"/>
              </a:rPr>
              <a:t>Flowers provide food for adults. Larvae kill pests.</a:t>
            </a:r>
          </a:p>
        </p:txBody>
      </p:sp>
      <p:pic>
        <p:nvPicPr>
          <p:cNvPr id="2" name="518D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5</a:t>
            </a:fld>
            <a:endParaRPr lang="en-US" dirty="0"/>
          </a:p>
        </p:txBody>
      </p:sp>
    </p:spTree>
  </p:cSld>
  <p:clrMapOvr>
    <a:masterClrMapping/>
  </p:clrMapOvr>
  <p:transition spd="slow" advTm="467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28600" y="1143000"/>
            <a:ext cx="8534400"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buFont typeface="Times" charset="0"/>
              <a:buNone/>
            </a:pPr>
            <a:r>
              <a:rPr lang="en-US">
                <a:solidFill>
                  <a:schemeClr val="tx1"/>
                </a:solidFill>
              </a:rPr>
              <a:t>Inhibit the enzyme cholinesterase. This prevents the termination of nerve impulse transmission.</a:t>
            </a:r>
            <a:endParaRPr lang="en-US" b="0">
              <a:solidFill>
                <a:schemeClr val="tx1"/>
              </a:solidFill>
            </a:endParaRPr>
          </a:p>
          <a:p>
            <a:r>
              <a:rPr lang="en-US">
                <a:solidFill>
                  <a:srgbClr val="000000"/>
                </a:solidFill>
                <a:cs typeface="Arial" charset="0"/>
              </a:rPr>
              <a:t>Long lasting.</a:t>
            </a:r>
          </a:p>
          <a:p>
            <a:r>
              <a:rPr lang="en-US">
                <a:solidFill>
                  <a:srgbClr val="000000"/>
                </a:solidFill>
                <a:cs typeface="Arial" charset="0"/>
              </a:rPr>
              <a:t>Toxic to bees.</a:t>
            </a:r>
          </a:p>
          <a:p>
            <a:pPr>
              <a:spcAft>
                <a:spcPts val="1200"/>
              </a:spcAft>
            </a:pPr>
            <a:r>
              <a:rPr lang="en-US">
                <a:solidFill>
                  <a:schemeClr val="tx1"/>
                </a:solidFill>
                <a:cs typeface="Arial" charset="0"/>
              </a:rPr>
              <a:t>Long term effects on humans so most of these insecticides are taken off the market.</a:t>
            </a:r>
          </a:p>
          <a:p>
            <a:r>
              <a:rPr lang="en-US">
                <a:solidFill>
                  <a:srgbClr val="3333CC"/>
                </a:solidFill>
                <a:cs typeface="Arial" charset="0"/>
              </a:rPr>
              <a:t>Active ingredients</a:t>
            </a:r>
          </a:p>
          <a:p>
            <a:r>
              <a:rPr lang="en-US">
                <a:solidFill>
                  <a:schemeClr val="tx1"/>
                </a:solidFill>
                <a:cs typeface="Arial" charset="0"/>
              </a:rPr>
              <a:t>Acephate (Orthene) and malathion for homeowner use.</a:t>
            </a:r>
          </a:p>
          <a:p>
            <a:r>
              <a:rPr lang="en-US">
                <a:solidFill>
                  <a:schemeClr val="tx1"/>
                </a:solidFill>
                <a:cs typeface="Arial" charset="0"/>
              </a:rPr>
              <a:t>Chloropyrifos (golf courses and nursery only).</a:t>
            </a:r>
          </a:p>
          <a:p>
            <a:r>
              <a:rPr lang="en-US">
                <a:solidFill>
                  <a:schemeClr val="tx1"/>
                </a:solidFill>
                <a:cs typeface="Arial" charset="0"/>
              </a:rPr>
              <a:t>Dimethoate not very available, previously used for birch leaf miner sawfly</a:t>
            </a:r>
          </a:p>
        </p:txBody>
      </p:sp>
      <p:sp>
        <p:nvSpPr>
          <p:cNvPr id="37891" name="Rectangle 3"/>
          <p:cNvSpPr>
            <a:spLocks noGrp="1" noChangeArrowheads="1"/>
          </p:cNvSpPr>
          <p:nvPr>
            <p:ph type="title" idx="4294967295"/>
          </p:nvPr>
        </p:nvSpPr>
        <p:spPr>
          <a:xfrm>
            <a:off x="228600" y="381000"/>
            <a:ext cx="8164513"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3. Properties: Organophosphates</a:t>
            </a:r>
            <a:endParaRPr lang="en-US" sz="4800" dirty="0" smtClean="0">
              <a:solidFill>
                <a:srgbClr val="3333CC"/>
              </a:solidFill>
              <a:effectLst>
                <a:outerShdw blurRad="38100" dist="38100" dir="2700000" algn="tl">
                  <a:srgbClr val="000000">
                    <a:alpha val="43137"/>
                  </a:srgbClr>
                </a:outerShdw>
              </a:effectLst>
            </a:endParaRPr>
          </a:p>
        </p:txBody>
      </p:sp>
      <p:pic>
        <p:nvPicPr>
          <p:cNvPr id="3" name="088686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50</a:t>
            </a:fld>
            <a:endParaRPr lang="en-US" dirty="0"/>
          </a:p>
        </p:txBody>
      </p:sp>
    </p:spTree>
  </p:cSld>
  <p:clrMapOvr>
    <a:masterClrMapping/>
  </p:clrMapOvr>
  <p:transition spd="slow" advTm="265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3. Organophosphate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5672" name="Group 72"/>
          <p:cNvGraphicFramePr>
            <a:graphicFrameLocks noGrp="1"/>
          </p:cNvGraphicFramePr>
          <p:nvPr/>
        </p:nvGraphicFramePr>
        <p:xfrm>
          <a:off x="228600" y="1143000"/>
          <a:ext cx="8534400" cy="5043488"/>
        </p:xfrm>
        <a:graphic>
          <a:graphicData uri="http://schemas.openxmlformats.org/drawingml/2006/table">
            <a:tbl>
              <a:tblPr/>
              <a:tblGrid>
                <a:gridCol w="3200400"/>
                <a:gridCol w="2438400"/>
                <a:gridCol w="2895600"/>
              </a:tblGrid>
              <a:tr h="16210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acephate</a:t>
                      </a:r>
                    </a:p>
                  </a:txBody>
                  <a:tcPr marT="45722" marB="45722"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Orthene</a:t>
                      </a:r>
                    </a:p>
                  </a:txBody>
                  <a:tcPr marT="45722" marB="45722" horzOverflow="overflow">
                    <a:lnL>
                      <a:noFill/>
                    </a:lnL>
                    <a:lnR cap="flat">
                      <a:noFill/>
                    </a:lnR>
                    <a:lnT cap="flat">
                      <a:noFill/>
                    </a:lnT>
                    <a:lnB>
                      <a:noFill/>
                    </a:lnB>
                    <a:lnTlToBr>
                      <a:noFill/>
                    </a:lnTlToBr>
                    <a:lnBlToTr>
                      <a:noFill/>
                    </a:lnBlToTr>
                    <a:noFill/>
                  </a:tcPr>
                </a:tc>
              </a:tr>
              <a:tr h="18014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organophosphate</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235</a:t>
                      </a:r>
                    </a:p>
                  </a:txBody>
                  <a:tcPr marT="45722" marB="45722"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400</a:t>
                      </a:r>
                    </a:p>
                  </a:txBody>
                  <a:tcPr marT="45722" marB="45722" horzOverflow="overflow">
                    <a:lnL>
                      <a:noFill/>
                    </a:lnL>
                    <a:lnR cap="flat">
                      <a:noFill/>
                    </a:lnR>
                    <a:lnT>
                      <a:noFill/>
                    </a:lnT>
                    <a:lnB>
                      <a:noFill/>
                    </a:lnB>
                    <a:lnTlToBr>
                      <a:noFill/>
                    </a:lnTlToBr>
                    <a:lnBlToTr>
                      <a:noFill/>
                    </a:lnBlToTr>
                    <a:noFill/>
                  </a:tcPr>
                </a:tc>
              </a:tr>
              <a:tr h="1621025">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Valent</a:t>
                      </a:r>
                    </a:p>
                  </a:txBody>
                  <a:tcPr marT="45722" marB="45722"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AA7687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51</a:t>
            </a:fld>
            <a:endParaRPr lang="en-US" dirty="0"/>
          </a:p>
        </p:txBody>
      </p:sp>
    </p:spTree>
  </p:cSld>
  <p:clrMapOvr>
    <a:masterClrMapping/>
  </p:clrMapOvr>
  <p:transition spd="slow" advTm="53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idx="4294967295"/>
          </p:nvPr>
        </p:nvSpPr>
        <p:spPr>
          <a:xfrm>
            <a:off x="228600" y="381000"/>
            <a:ext cx="88392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3. Organophosphate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8702" name="Group 30"/>
          <p:cNvGraphicFramePr>
            <a:graphicFrameLocks noGrp="1"/>
          </p:cNvGraphicFramePr>
          <p:nvPr/>
        </p:nvGraphicFramePr>
        <p:xfrm>
          <a:off x="228600" y="1143000"/>
          <a:ext cx="8534400" cy="5043488"/>
        </p:xfrm>
        <a:graphic>
          <a:graphicData uri="http://schemas.openxmlformats.org/drawingml/2006/table">
            <a:tbl>
              <a:tblPr/>
              <a:tblGrid>
                <a:gridCol w="3200400"/>
                <a:gridCol w="2438400"/>
                <a:gridCol w="2895600"/>
              </a:tblGrid>
              <a:tr h="16210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dimethoate</a:t>
                      </a:r>
                    </a:p>
                  </a:txBody>
                  <a:tcPr marT="45722" marB="45722"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Cygon</a:t>
                      </a:r>
                    </a:p>
                  </a:txBody>
                  <a:tcPr marT="45722" marB="45722" horzOverflow="overflow">
                    <a:lnL>
                      <a:noFill/>
                    </a:lnL>
                    <a:lnR cap="flat">
                      <a:noFill/>
                    </a:lnR>
                    <a:lnT cap="flat">
                      <a:noFill/>
                    </a:lnT>
                    <a:lnB>
                      <a:noFill/>
                    </a:lnB>
                    <a:lnTlToBr>
                      <a:noFill/>
                    </a:lnTlToBr>
                    <a:lnBlToTr>
                      <a:noFill/>
                    </a:lnBlToTr>
                    <a:noFill/>
                  </a:tcPr>
                </a:tc>
              </a:tr>
              <a:tr h="18014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organophosphate</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235</a:t>
                      </a:r>
                    </a:p>
                  </a:txBody>
                  <a:tcPr marT="45722" marB="45722"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400</a:t>
                      </a:r>
                    </a:p>
                  </a:txBody>
                  <a:tcPr marT="45722" marB="45722" horzOverflow="overflow">
                    <a:lnL>
                      <a:noFill/>
                    </a:lnL>
                    <a:lnR cap="flat">
                      <a:noFill/>
                    </a:lnR>
                    <a:lnT>
                      <a:noFill/>
                    </a:lnT>
                    <a:lnB>
                      <a:noFill/>
                    </a:lnB>
                    <a:lnTlToBr>
                      <a:noFill/>
                    </a:lnTlToBr>
                    <a:lnBlToTr>
                      <a:noFill/>
                    </a:lnBlToTr>
                    <a:noFill/>
                  </a:tcPr>
                </a:tc>
              </a:tr>
              <a:tr h="1621025">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UAP</a:t>
                      </a:r>
                    </a:p>
                  </a:txBody>
                  <a:tcPr marT="45722" marB="45722"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39008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52</a:t>
            </a:fld>
            <a:endParaRPr lang="en-US" dirty="0"/>
          </a:p>
        </p:txBody>
      </p:sp>
    </p:spTree>
  </p:cSld>
  <p:clrMapOvr>
    <a:masterClrMapping/>
  </p:clrMapOvr>
  <p:transition spd="slow" advTm="21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28600" y="1143000"/>
            <a:ext cx="86106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a:buFont typeface="Times" charset="0"/>
              <a:buNone/>
            </a:pPr>
            <a:r>
              <a:rPr lang="en-US">
                <a:solidFill>
                  <a:schemeClr val="tx1"/>
                </a:solidFill>
              </a:rPr>
              <a:t>Inhibit the enzyme cholinesterase. This prevents the termination of nerve impulse transmission.</a:t>
            </a:r>
            <a:endParaRPr lang="en-US" b="0">
              <a:solidFill>
                <a:schemeClr val="tx1"/>
              </a:solidFill>
            </a:endParaRPr>
          </a:p>
          <a:p>
            <a:r>
              <a:rPr lang="en-US">
                <a:solidFill>
                  <a:srgbClr val="000000"/>
                </a:solidFill>
              </a:rPr>
              <a:t>Short acting.</a:t>
            </a:r>
          </a:p>
          <a:p>
            <a:r>
              <a:rPr lang="en-US">
                <a:solidFill>
                  <a:srgbClr val="000000"/>
                </a:solidFill>
              </a:rPr>
              <a:t>Toxic to bees.</a:t>
            </a:r>
          </a:p>
          <a:p>
            <a:pPr>
              <a:spcAft>
                <a:spcPts val="1200"/>
              </a:spcAft>
            </a:pPr>
            <a:r>
              <a:rPr lang="en-US">
                <a:solidFill>
                  <a:srgbClr val="000000"/>
                </a:solidFill>
              </a:rPr>
              <a:t>Low mammalian toxicity.</a:t>
            </a:r>
          </a:p>
          <a:p>
            <a:r>
              <a:rPr lang="en-US">
                <a:solidFill>
                  <a:srgbClr val="3333CC"/>
                </a:solidFill>
              </a:rPr>
              <a:t>Active ingredients</a:t>
            </a:r>
          </a:p>
          <a:p>
            <a:r>
              <a:rPr lang="en-US">
                <a:solidFill>
                  <a:srgbClr val="000000"/>
                </a:solidFill>
              </a:rPr>
              <a:t>Carbaryl</a:t>
            </a:r>
            <a:endParaRPr lang="en-US" sz="2400" b="0">
              <a:solidFill>
                <a:schemeClr val="tx1"/>
              </a:solidFill>
              <a:latin typeface="Times" charset="0"/>
            </a:endParaRPr>
          </a:p>
        </p:txBody>
      </p:sp>
      <p:sp>
        <p:nvSpPr>
          <p:cNvPr id="37891" name="Rectangle 3"/>
          <p:cNvSpPr>
            <a:spLocks noGrp="1" noChangeArrowheads="1"/>
          </p:cNvSpPr>
          <p:nvPr>
            <p:ph type="title" idx="4294967295"/>
          </p:nvPr>
        </p:nvSpPr>
        <p:spPr>
          <a:xfrm>
            <a:off x="228600" y="381000"/>
            <a:ext cx="82296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4. Properties: Carbamates</a:t>
            </a:r>
            <a:endParaRPr lang="en-US" sz="4800" dirty="0" smtClean="0">
              <a:solidFill>
                <a:srgbClr val="3333CC"/>
              </a:solidFill>
              <a:effectLst>
                <a:outerShdw blurRad="38100" dist="38100" dir="2700000" algn="tl">
                  <a:srgbClr val="000000">
                    <a:alpha val="43137"/>
                  </a:srgbClr>
                </a:outerShdw>
              </a:effectLst>
            </a:endParaRPr>
          </a:p>
        </p:txBody>
      </p:sp>
      <p:pic>
        <p:nvPicPr>
          <p:cNvPr id="3" name="76258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53</a:t>
            </a:fld>
            <a:endParaRPr lang="en-US" dirty="0"/>
          </a:p>
        </p:txBody>
      </p:sp>
    </p:spTree>
  </p:cSld>
  <p:clrMapOvr>
    <a:masterClrMapping/>
  </p:clrMapOvr>
  <p:transition spd="slow" advTm="32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8392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4. Carbamate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4" name="Group 31"/>
          <p:cNvGraphicFramePr>
            <a:graphicFrameLocks noGrp="1"/>
          </p:cNvGraphicFramePr>
          <p:nvPr/>
        </p:nvGraphicFramePr>
        <p:xfrm>
          <a:off x="228600" y="1143000"/>
          <a:ext cx="8534400" cy="4935538"/>
        </p:xfrm>
        <a:graphic>
          <a:graphicData uri="http://schemas.openxmlformats.org/drawingml/2006/table">
            <a:tbl>
              <a:tblPr/>
              <a:tblGrid>
                <a:gridCol w="2895600"/>
                <a:gridCol w="2362200"/>
                <a:gridCol w="3276600"/>
              </a:tblGrid>
              <a:tr h="1618346">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carbaryl</a:t>
                      </a:r>
                    </a:p>
                  </a:txBody>
                  <a:tcPr marT="45724" marB="45724"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Sevin</a:t>
                      </a:r>
                    </a:p>
                  </a:txBody>
                  <a:tcPr marT="45724" marB="45724" horzOverflow="overflow">
                    <a:lnL>
                      <a:noFill/>
                    </a:lnL>
                    <a:lnR cap="flat">
                      <a:noFill/>
                    </a:lnR>
                    <a:lnT cap="flat">
                      <a:noFill/>
                    </a:lnT>
                    <a:lnB>
                      <a:noFill/>
                    </a:lnB>
                    <a:lnTlToBr>
                      <a:noFill/>
                    </a:lnTlToBr>
                    <a:lnBlToTr>
                      <a:noFill/>
                    </a:lnBlToTr>
                    <a:noFill/>
                  </a:tcPr>
                </a:tc>
              </a:tr>
              <a:tr h="180121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latin typeface="Arial" charset="0"/>
                        </a:rPr>
                        <a:t/>
                      </a:r>
                      <a:br>
                        <a:rPr kumimoji="0" lang="en-US" sz="2800" b="1" i="0" u="none" strike="noStrike" cap="none" normalizeH="0" baseline="0" dirty="0" smtClean="0">
                          <a:ln>
                            <a:noFill/>
                          </a:ln>
                          <a:solidFill>
                            <a:srgbClr val="ED181E"/>
                          </a:solidFill>
                          <a:effectLst/>
                          <a:latin typeface="Arial" charset="0"/>
                        </a:rPr>
                      </a:br>
                      <a:r>
                        <a:rPr kumimoji="0" lang="en-US" sz="2800" b="1" i="0" u="none" strike="noStrike" cap="none" normalizeH="0" baseline="0" dirty="0" smtClean="0">
                          <a:ln>
                            <a:noFill/>
                          </a:ln>
                          <a:solidFill>
                            <a:schemeClr val="tx1"/>
                          </a:solidFill>
                          <a:effectLst/>
                          <a:latin typeface="Arial" charset="0"/>
                        </a:rPr>
                        <a:t>carbamate</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246</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&gt;4000</a:t>
                      </a:r>
                    </a:p>
                  </a:txBody>
                  <a:tcPr marT="45724" marB="45724" horzOverflow="overflow">
                    <a:lnL>
                      <a:noFill/>
                    </a:lnL>
                    <a:lnR cap="flat">
                      <a:noFill/>
                    </a:lnR>
                    <a:lnT>
                      <a:noFill/>
                    </a:lnT>
                    <a:lnB>
                      <a:noFill/>
                    </a:lnB>
                    <a:lnTlToBr>
                      <a:noFill/>
                    </a:lnTlToBr>
                    <a:lnBlToTr>
                      <a:noFill/>
                    </a:lnBlToTr>
                    <a:noFill/>
                  </a:tcPr>
                </a:tc>
              </a:tr>
              <a:tr h="1515981">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Drexel</a:t>
                      </a:r>
                    </a:p>
                  </a:txBody>
                  <a:tcPr marT="45724" marB="45724"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DDA48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54</a:t>
            </a:fld>
            <a:endParaRPr lang="en-US" dirty="0"/>
          </a:p>
        </p:txBody>
      </p:sp>
    </p:spTree>
  </p:cSld>
  <p:clrMapOvr>
    <a:masterClrMapping/>
  </p:clrMapOvr>
  <p:transition spd="slow" advTm="52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5. Unique class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28600" y="1143000"/>
          <a:ext cx="8534400" cy="5045075"/>
        </p:xfrm>
        <a:graphic>
          <a:graphicData uri="http://schemas.openxmlformats.org/drawingml/2006/table">
            <a:tbl>
              <a:tblPr/>
              <a:tblGrid>
                <a:gridCol w="2895600"/>
                <a:gridCol w="2362200"/>
                <a:gridCol w="3276600"/>
              </a:tblGrid>
              <a:tr h="1618371">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chlorantranipirole</a:t>
                      </a:r>
                    </a:p>
                  </a:txBody>
                  <a:tcPr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Acelepryn</a:t>
                      </a:r>
                    </a:p>
                  </a:txBody>
                  <a:tcPr horzOverflow="overflow">
                    <a:lnL>
                      <a:noFill/>
                    </a:lnL>
                    <a:lnR cap="flat">
                      <a:noFill/>
                    </a:lnR>
                    <a:lnT cap="flat">
                      <a:noFill/>
                    </a:lnT>
                    <a:lnB>
                      <a:noFill/>
                    </a:lnB>
                    <a:lnTlToBr>
                      <a:noFill/>
                    </a:lnTlToBr>
                    <a:lnBlToTr>
                      <a:noFill/>
                    </a:lnBlToTr>
                    <a:noFill/>
                  </a:tcPr>
                </a:tc>
              </a:tr>
              <a:tr h="1883663">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latin typeface="Arial" charset="0"/>
                        </a:rPr>
                        <a:t/>
                      </a:r>
                      <a:br>
                        <a:rPr kumimoji="0" lang="en-US" sz="2800" b="1" i="0" u="none" strike="noStrike" cap="none" normalizeH="0" baseline="0" dirty="0" smtClean="0">
                          <a:ln>
                            <a:noFill/>
                          </a:ln>
                          <a:solidFill>
                            <a:srgbClr val="ED181E"/>
                          </a:solidFill>
                          <a:effectLst/>
                          <a:latin typeface="Arial" charset="0"/>
                        </a:rPr>
                      </a:br>
                      <a:r>
                        <a:rPr kumimoji="0" lang="en-US" sz="2800" b="1" i="0" u="none" strike="noStrike" cap="none" normalizeH="0" baseline="0" dirty="0" smtClean="0">
                          <a:ln>
                            <a:noFill/>
                          </a:ln>
                          <a:solidFill>
                            <a:schemeClr val="tx1"/>
                          </a:solidFill>
                          <a:effectLst/>
                          <a:latin typeface="Arial" charset="0"/>
                        </a:rPr>
                        <a:t>anthranilic diamide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&gt;5000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&gt;5000</a:t>
                      </a:r>
                    </a:p>
                  </a:txBody>
                  <a:tcPr horzOverflow="overflow">
                    <a:lnL>
                      <a:noFill/>
                    </a:lnL>
                    <a:lnR cap="flat">
                      <a:noFill/>
                    </a:lnR>
                    <a:lnT>
                      <a:noFill/>
                    </a:lnT>
                    <a:lnB>
                      <a:noFill/>
                    </a:lnB>
                    <a:lnTlToBr>
                      <a:noFill/>
                    </a:lnTlToBr>
                    <a:lnBlToTr>
                      <a:noFill/>
                    </a:lnBlToTr>
                    <a:noFill/>
                  </a:tcPr>
                </a:tc>
              </a:tr>
              <a:tr h="1543040">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Dow</a:t>
                      </a:r>
                    </a:p>
                  </a:txBody>
                  <a:tcPr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D67390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55</a:t>
            </a:fld>
            <a:endParaRPr lang="en-US" dirty="0"/>
          </a:p>
        </p:txBody>
      </p:sp>
    </p:spTree>
  </p:cSld>
  <p:clrMapOvr>
    <a:masterClrMapping/>
  </p:clrMapOvr>
  <p:transition spd="slow" advTm="257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5. Unique class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34950" y="1143000"/>
          <a:ext cx="8534400" cy="5386388"/>
        </p:xfrm>
        <a:graphic>
          <a:graphicData uri="http://schemas.openxmlformats.org/drawingml/2006/table">
            <a:tbl>
              <a:tblPr/>
              <a:tblGrid>
                <a:gridCol w="2895600"/>
                <a:gridCol w="2362200"/>
                <a:gridCol w="3276600"/>
              </a:tblGrid>
              <a:tr h="161867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pymetrozine</a:t>
                      </a:r>
                    </a:p>
                  </a:txBody>
                  <a:tcPr marT="45717" marB="45717"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cap="none" normalizeH="0" baseline="0" dirty="0" smtClean="0">
                          <a:ln>
                            <a:noFill/>
                          </a:ln>
                          <a:solidFill>
                            <a:schemeClr val="tx1"/>
                          </a:solidFill>
                          <a:effectLst/>
                          <a:latin typeface="Arial" charset="0"/>
                        </a:rPr>
                        <a:t>Endeavor</a:t>
                      </a:r>
                    </a:p>
                  </a:txBody>
                  <a:tcPr marT="45717" marB="45717" horzOverflow="overflow">
                    <a:lnL>
                      <a:noFill/>
                    </a:lnL>
                    <a:lnR cap="flat">
                      <a:noFill/>
                    </a:lnR>
                    <a:lnT cap="flat">
                      <a:noFill/>
                    </a:lnT>
                    <a:lnB>
                      <a:noFill/>
                    </a:lnB>
                    <a:lnTlToBr>
                      <a:noFill/>
                    </a:lnTlToBr>
                    <a:lnBlToTr>
                      <a:noFill/>
                    </a:lnBlToTr>
                    <a:noFill/>
                  </a:tcPr>
                </a:tc>
              </a:tr>
              <a:tr h="23959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pyridine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Inhibits sucking mouthparts</a:t>
                      </a: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chemeClr val="tx1"/>
                          </a:solidFill>
                          <a:effectLst/>
                          <a:latin typeface="Arial" charset="0"/>
                        </a:rPr>
                        <a:t>&gt;5000</a:t>
                      </a: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&gt;2000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717" marB="45717" horzOverflow="overflow">
                    <a:lnL>
                      <a:noFill/>
                    </a:lnL>
                    <a:lnR cap="flat">
                      <a:noFill/>
                    </a:lnR>
                    <a:lnT>
                      <a:noFill/>
                    </a:lnT>
                    <a:lnB>
                      <a:noFill/>
                    </a:lnB>
                    <a:lnTlToBr>
                      <a:noFill/>
                    </a:lnTlToBr>
                    <a:lnBlToTr>
                      <a:noFill/>
                    </a:lnBlToTr>
                    <a:noFill/>
                  </a:tcPr>
                </a:tc>
              </a:tr>
              <a:tr h="1371738">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Syngenta</a:t>
                      </a:r>
                    </a:p>
                  </a:txBody>
                  <a:tcPr marT="45717" marB="45717"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05E19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56</a:t>
            </a:fld>
            <a:endParaRPr lang="en-US" dirty="0"/>
          </a:p>
        </p:txBody>
      </p:sp>
    </p:spTree>
  </p:cSld>
  <p:clrMapOvr>
    <a:masterClrMapping/>
  </p:clrMapOvr>
  <p:transition spd="slow" advTm="81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28600" y="762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endParaRPr lang="en-US">
              <a:solidFill>
                <a:schemeClr val="tx1"/>
              </a:solidFill>
            </a:endParaRPr>
          </a:p>
        </p:txBody>
      </p:sp>
      <p:sp>
        <p:nvSpPr>
          <p:cNvPr id="59395" name="Text Box 3"/>
          <p:cNvSpPr txBox="1">
            <a:spLocks noChangeArrowheads="1"/>
          </p:cNvSpPr>
          <p:nvPr/>
        </p:nvSpPr>
        <p:spPr bwMode="auto">
          <a:xfrm>
            <a:off x="822325" y="346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endParaRPr lang="en-US" sz="2400" b="0">
              <a:solidFill>
                <a:schemeClr val="tx1"/>
              </a:solidFill>
              <a:latin typeface="Times" charset="0"/>
            </a:endParaRPr>
          </a:p>
        </p:txBody>
      </p:sp>
      <p:sp>
        <p:nvSpPr>
          <p:cNvPr id="59396" name="Text Box 6"/>
          <p:cNvSpPr txBox="1">
            <a:spLocks noChangeArrowheads="1"/>
          </p:cNvSpPr>
          <p:nvPr/>
        </p:nvSpPr>
        <p:spPr bwMode="auto">
          <a:xfrm>
            <a:off x="228600" y="1143000"/>
            <a:ext cx="86868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chemeClr val="tx1"/>
                </a:solidFill>
                <a:cs typeface="Arial" charset="0"/>
              </a:rPr>
              <a:t>Products of natural microbes.</a:t>
            </a:r>
          </a:p>
          <a:p>
            <a:pPr>
              <a:spcAft>
                <a:spcPts val="1200"/>
              </a:spcAft>
            </a:pPr>
            <a:r>
              <a:rPr lang="en-US">
                <a:solidFill>
                  <a:schemeClr val="tx1"/>
                </a:solidFill>
                <a:cs typeface="Arial" charset="0"/>
              </a:rPr>
              <a:t>Specific in action.</a:t>
            </a:r>
          </a:p>
          <a:p>
            <a:r>
              <a:rPr lang="en-US">
                <a:solidFill>
                  <a:srgbClr val="3333CC"/>
                </a:solidFill>
                <a:cs typeface="Arial" charset="0"/>
              </a:rPr>
              <a:t>Active ingredients</a:t>
            </a:r>
          </a:p>
          <a:p>
            <a:r>
              <a:rPr lang="en-US">
                <a:solidFill>
                  <a:schemeClr val="tx1"/>
                </a:solidFill>
                <a:cs typeface="Times New Roman" pitchFamily="18" charset="0"/>
              </a:rPr>
              <a:t>Abamectin (Avid, by Syngenta): Toxic to bees</a:t>
            </a:r>
          </a:p>
          <a:p>
            <a:r>
              <a:rPr lang="en-US">
                <a:solidFill>
                  <a:schemeClr val="tx1"/>
                </a:solidFill>
                <a:cs typeface="Times New Roman" pitchFamily="18" charset="0"/>
              </a:rPr>
              <a:t>Spinosad (Conserve, by Dow): Low bee toxicity</a:t>
            </a:r>
          </a:p>
          <a:p>
            <a:r>
              <a:rPr lang="en-US" i="1">
                <a:solidFill>
                  <a:schemeClr val="tx1"/>
                </a:solidFill>
                <a:cs typeface="Times New Roman" pitchFamily="18" charset="0"/>
              </a:rPr>
              <a:t>Bacillus thuringiensis </a:t>
            </a:r>
            <a:r>
              <a:rPr lang="en-US">
                <a:solidFill>
                  <a:schemeClr val="tx1"/>
                </a:solidFill>
                <a:cs typeface="Times New Roman" pitchFamily="18" charset="0"/>
              </a:rPr>
              <a:t>var. </a:t>
            </a:r>
            <a:r>
              <a:rPr lang="en-US" i="1">
                <a:solidFill>
                  <a:schemeClr val="tx1"/>
                </a:solidFill>
                <a:cs typeface="Times New Roman" pitchFamily="18" charset="0"/>
              </a:rPr>
              <a:t>kurstaki</a:t>
            </a:r>
          </a:p>
          <a:p>
            <a:r>
              <a:rPr lang="en-US" i="1">
                <a:solidFill>
                  <a:schemeClr val="tx1"/>
                </a:solidFill>
                <a:cs typeface="Times New Roman" pitchFamily="18" charset="0"/>
              </a:rPr>
              <a:t>Bacillus thuringiensis </a:t>
            </a:r>
            <a:r>
              <a:rPr lang="en-US">
                <a:solidFill>
                  <a:schemeClr val="tx1"/>
                </a:solidFill>
                <a:cs typeface="Times New Roman" pitchFamily="18" charset="0"/>
              </a:rPr>
              <a:t>var. </a:t>
            </a:r>
            <a:r>
              <a:rPr lang="en-US" i="1">
                <a:solidFill>
                  <a:schemeClr val="tx1"/>
                </a:solidFill>
                <a:cs typeface="Times New Roman" pitchFamily="18" charset="0"/>
              </a:rPr>
              <a:t>tenebrionis</a:t>
            </a:r>
          </a:p>
          <a:p>
            <a:r>
              <a:rPr lang="en-US" i="1">
                <a:solidFill>
                  <a:schemeClr val="tx1"/>
                </a:solidFill>
                <a:cs typeface="Times New Roman" pitchFamily="18" charset="0"/>
              </a:rPr>
              <a:t>Bacillus thuringiensis </a:t>
            </a:r>
            <a:r>
              <a:rPr lang="en-US">
                <a:solidFill>
                  <a:schemeClr val="tx1"/>
                </a:solidFill>
                <a:cs typeface="Times New Roman" pitchFamily="18" charset="0"/>
              </a:rPr>
              <a:t>var. </a:t>
            </a:r>
            <a:r>
              <a:rPr lang="en-US" i="1">
                <a:solidFill>
                  <a:schemeClr val="tx1"/>
                </a:solidFill>
                <a:cs typeface="Times New Roman" pitchFamily="18" charset="0"/>
              </a:rPr>
              <a:t>israelensis</a:t>
            </a:r>
          </a:p>
          <a:p>
            <a:r>
              <a:rPr lang="en-US">
                <a:solidFill>
                  <a:schemeClr val="tx1"/>
                </a:solidFill>
                <a:cs typeface="Times New Roman" pitchFamily="18" charset="0"/>
              </a:rPr>
              <a:t>All 3 </a:t>
            </a:r>
            <a:r>
              <a:rPr lang="en-US" i="1">
                <a:solidFill>
                  <a:schemeClr val="tx1"/>
                </a:solidFill>
                <a:cs typeface="Times New Roman" pitchFamily="18" charset="0"/>
              </a:rPr>
              <a:t>B.t.</a:t>
            </a:r>
            <a:r>
              <a:rPr lang="en-US">
                <a:solidFill>
                  <a:schemeClr val="tx1"/>
                </a:solidFill>
                <a:cs typeface="Times New Roman" pitchFamily="18" charset="0"/>
              </a:rPr>
              <a:t> varieties have low toxicity to bees</a:t>
            </a:r>
          </a:p>
          <a:p>
            <a:endParaRPr lang="en-US">
              <a:solidFill>
                <a:schemeClr val="tx1"/>
              </a:solidFill>
              <a:cs typeface="Times New Roman" pitchFamily="18" charset="0"/>
            </a:endParaRPr>
          </a:p>
        </p:txBody>
      </p:sp>
      <p:sp>
        <p:nvSpPr>
          <p:cNvPr id="53255" name="Rectangle 7"/>
          <p:cNvSpPr>
            <a:spLocks noGrp="1" noChangeArrowheads="1"/>
          </p:cNvSpPr>
          <p:nvPr>
            <p:ph type="title" idx="4294967295"/>
          </p:nvPr>
        </p:nvSpPr>
        <p:spPr>
          <a:xfrm>
            <a:off x="228600" y="385763"/>
            <a:ext cx="82296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6. Microbial insecticides</a:t>
            </a:r>
            <a:endParaRPr lang="en-US" sz="3200" b="1" dirty="0" smtClean="0">
              <a:solidFill>
                <a:srgbClr val="3333CC"/>
              </a:solidFill>
              <a:effectLst>
                <a:outerShdw blurRad="38100" dist="38100" dir="2700000" algn="tl">
                  <a:srgbClr val="000000">
                    <a:alpha val="43137"/>
                  </a:srgbClr>
                </a:outerShdw>
              </a:effectLst>
              <a:latin typeface="Arial" charset="0"/>
              <a:cs typeface="Arial" charset="0"/>
            </a:endParaRPr>
          </a:p>
        </p:txBody>
      </p:sp>
      <p:pic>
        <p:nvPicPr>
          <p:cNvPr id="3" name="AF349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57</a:t>
            </a:fld>
            <a:endParaRPr lang="en-US" dirty="0"/>
          </a:p>
        </p:txBody>
      </p:sp>
    </p:spTree>
  </p:cSld>
  <p:clrMapOvr>
    <a:masterClrMapping/>
  </p:clrMapOvr>
  <p:transition spd="slow" advTm="177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6. Microbial insecticide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28600" y="1143000"/>
          <a:ext cx="8534400" cy="5043488"/>
        </p:xfrm>
        <a:graphic>
          <a:graphicData uri="http://schemas.openxmlformats.org/drawingml/2006/table">
            <a:tbl>
              <a:tblPr/>
              <a:tblGrid>
                <a:gridCol w="2895600"/>
                <a:gridCol w="2362200"/>
                <a:gridCol w="3276600"/>
              </a:tblGrid>
              <a:tr h="16210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spinosad</a:t>
                      </a:r>
                    </a:p>
                  </a:txBody>
                  <a:tcPr marT="45722" marB="45722"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Conserve, Entrust</a:t>
                      </a:r>
                    </a:p>
                  </a:txBody>
                  <a:tcPr marT="45722" marB="45722" horzOverflow="overflow">
                    <a:lnL>
                      <a:noFill/>
                    </a:lnL>
                    <a:lnR cap="flat">
                      <a:noFill/>
                    </a:lnR>
                    <a:lnT cap="flat">
                      <a:noFill/>
                    </a:lnT>
                    <a:lnB>
                      <a:noFill/>
                    </a:lnB>
                    <a:lnTlToBr>
                      <a:noFill/>
                    </a:lnTlToBr>
                    <a:lnBlToTr>
                      <a:noFill/>
                    </a:lnBlToTr>
                    <a:noFill/>
                  </a:tcPr>
                </a:tc>
              </a:tr>
              <a:tr h="1801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microbial</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3783</a:t>
                      </a:r>
                    </a:p>
                  </a:txBody>
                  <a:tcPr marT="45722" marB="45722"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&gt;5000</a:t>
                      </a:r>
                    </a:p>
                  </a:txBody>
                  <a:tcPr marT="45722" marB="45722" horzOverflow="overflow">
                    <a:lnL>
                      <a:noFill/>
                    </a:lnL>
                    <a:lnR cap="flat">
                      <a:noFill/>
                    </a:lnR>
                    <a:lnT>
                      <a:noFill/>
                    </a:lnT>
                    <a:lnB>
                      <a:noFill/>
                    </a:lnB>
                    <a:lnTlToBr>
                      <a:noFill/>
                    </a:lnTlToBr>
                    <a:lnBlToTr>
                      <a:noFill/>
                    </a:lnBlToTr>
                    <a:noFill/>
                  </a:tcPr>
                </a:tc>
              </a:tr>
              <a:tr h="1621025">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Dow</a:t>
                      </a:r>
                    </a:p>
                  </a:txBody>
                  <a:tcPr marT="45722" marB="45722"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C1429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58</a:t>
            </a:fld>
            <a:endParaRPr lang="en-US" dirty="0"/>
          </a:p>
        </p:txBody>
      </p:sp>
    </p:spTree>
  </p:cSld>
  <p:clrMapOvr>
    <a:masterClrMapping/>
  </p:clrMapOvr>
  <p:transition spd="slow" advTm="53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28600" y="1152525"/>
            <a:ext cx="8610600"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rgbClr val="000000"/>
                </a:solidFill>
              </a:rPr>
              <a:t>Kill immature insects as they develop, by either </a:t>
            </a:r>
          </a:p>
          <a:p>
            <a:pPr>
              <a:spcAft>
                <a:spcPts val="1200"/>
              </a:spcAft>
            </a:pPr>
            <a:r>
              <a:rPr lang="en-US">
                <a:solidFill>
                  <a:srgbClr val="000000"/>
                </a:solidFill>
              </a:rPr>
              <a:t>disrupting the molting process, or by producing sterile adults. All but neem products can kill aquatic crustaceans. Do not apply near streams.</a:t>
            </a:r>
          </a:p>
          <a:p>
            <a:r>
              <a:rPr lang="en-US">
                <a:solidFill>
                  <a:srgbClr val="3333CC"/>
                </a:solidFill>
              </a:rPr>
              <a:t>Active ingredients</a:t>
            </a:r>
          </a:p>
          <a:p>
            <a:r>
              <a:rPr lang="en-US">
                <a:solidFill>
                  <a:srgbClr val="000000"/>
                </a:solidFill>
              </a:rPr>
              <a:t>Halofenozide (Mach 2 by Dow): Used on turf for moths and grubs</a:t>
            </a:r>
          </a:p>
          <a:p>
            <a:r>
              <a:rPr lang="en-US">
                <a:solidFill>
                  <a:srgbClr val="000000"/>
                </a:solidFill>
              </a:rPr>
              <a:t>Tebufenozide (Confirm by Dow) </a:t>
            </a:r>
          </a:p>
          <a:p>
            <a:r>
              <a:rPr lang="en-US">
                <a:solidFill>
                  <a:srgbClr val="000000"/>
                </a:solidFill>
              </a:rPr>
              <a:t>Cyromazine (Citation by Syngenta)</a:t>
            </a:r>
          </a:p>
          <a:p>
            <a:r>
              <a:rPr lang="en-US">
                <a:solidFill>
                  <a:srgbClr val="000000"/>
                </a:solidFill>
              </a:rPr>
              <a:t>Diflubenzuron (Dimilin by Uniroyal)</a:t>
            </a:r>
          </a:p>
          <a:p>
            <a:r>
              <a:rPr lang="en-US">
                <a:solidFill>
                  <a:srgbClr val="000000"/>
                </a:solidFill>
              </a:rPr>
              <a:t>Fenoxycarb (Precision by Syngenta)</a:t>
            </a:r>
          </a:p>
          <a:p>
            <a:r>
              <a:rPr lang="en-US">
                <a:solidFill>
                  <a:srgbClr val="000000"/>
                </a:solidFill>
              </a:rPr>
              <a:t>Hexythiazox (Hexygon by Gowan)</a:t>
            </a:r>
          </a:p>
        </p:txBody>
      </p:sp>
      <p:sp>
        <p:nvSpPr>
          <p:cNvPr id="37891" name="Rectangle 3"/>
          <p:cNvSpPr>
            <a:spLocks noGrp="1" noChangeArrowheads="1"/>
          </p:cNvSpPr>
          <p:nvPr>
            <p:ph type="title" idx="4294967295"/>
          </p:nvPr>
        </p:nvSpPr>
        <p:spPr>
          <a:xfrm>
            <a:off x="228600" y="381000"/>
            <a:ext cx="82296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8. Properties: Insect growth regulators</a:t>
            </a:r>
            <a:endParaRPr lang="en-US" sz="4800" dirty="0" smtClean="0">
              <a:solidFill>
                <a:srgbClr val="3333CC"/>
              </a:solidFill>
              <a:effectLst>
                <a:outerShdw blurRad="38100" dist="38100" dir="2700000" algn="tl">
                  <a:srgbClr val="000000">
                    <a:alpha val="43137"/>
                  </a:srgbClr>
                </a:outerShdw>
              </a:effectLst>
            </a:endParaRPr>
          </a:p>
        </p:txBody>
      </p:sp>
      <p:pic>
        <p:nvPicPr>
          <p:cNvPr id="3" name="E6EF9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59</a:t>
            </a:fld>
            <a:endParaRPr lang="en-US" dirty="0"/>
          </a:p>
        </p:txBody>
      </p:sp>
    </p:spTree>
  </p:cSld>
  <p:clrMapOvr>
    <a:masterClrMapping/>
  </p:clrMapOvr>
  <p:transition spd="slow" advTm="1888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1" descr="linden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eart-shaped-linden-tree-thumb101378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971550"/>
            <a:ext cx="3619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Text Box 5"/>
          <p:cNvSpPr txBox="1">
            <a:spLocks noChangeArrowheads="1"/>
          </p:cNvSpPr>
          <p:nvPr/>
        </p:nvSpPr>
        <p:spPr bwMode="auto">
          <a:xfrm>
            <a:off x="228600" y="4763"/>
            <a:ext cx="8915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rgbClr val="3333CC"/>
                </a:solidFill>
                <a:effectLst>
                  <a:outerShdw blurRad="38100" dist="38100" dir="2700000" algn="tl">
                    <a:srgbClr val="000000">
                      <a:alpha val="43137"/>
                    </a:srgbClr>
                  </a:outerShdw>
                </a:effectLst>
              </a:rPr>
              <a:t>Linden trees: Imidacloprid applied to linden to kill adult JB, but linden is a favorite bee plant</a:t>
            </a:r>
          </a:p>
        </p:txBody>
      </p:sp>
      <p:pic>
        <p:nvPicPr>
          <p:cNvPr id="7173" name="Picture 6" descr="ANd9GcRkP_8aHIkfIGn3-9Dnv2BYyz-ljAdckULGGzPfu5t4WjZKPWNpQy71h0sq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67188"/>
            <a:ext cx="35814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ANd9GcR0T4FA-MudYyXjuod6O1eoBM-bzWuZgMY08EbXZx2_nl4DoHaJ0rxTnP4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059238"/>
            <a:ext cx="38100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41sweBrdqTL"/>
          <p:cNvPicPr>
            <a:picLocks noChangeAspect="1" noChangeArrowheads="1"/>
          </p:cNvPicPr>
          <p:nvPr/>
        </p:nvPicPr>
        <p:blipFill>
          <a:blip r:embed="rId8">
            <a:extLst>
              <a:ext uri="{28A0092B-C50C-407E-A947-70E740481C1C}">
                <a14:useLocalDpi xmlns:a14="http://schemas.microsoft.com/office/drawing/2010/main" val="0"/>
              </a:ext>
            </a:extLst>
          </a:blip>
          <a:srcRect l="5534" t="-600" r="5534" b="600"/>
          <a:stretch>
            <a:fillRect/>
          </a:stretch>
        </p:blipFill>
        <p:spPr bwMode="auto">
          <a:xfrm>
            <a:off x="6602413" y="928688"/>
            <a:ext cx="2541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BA1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6</a:t>
            </a:fld>
            <a:endParaRPr lang="en-US" dirty="0"/>
          </a:p>
        </p:txBody>
      </p:sp>
    </p:spTree>
  </p:cSld>
  <p:clrMapOvr>
    <a:masterClrMapping/>
  </p:clrMapOvr>
  <p:transition spd="slow" advTm="414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915400" cy="584200"/>
          </a:xfrm>
        </p:spPr>
        <p:txBody>
          <a:bodyPr>
            <a:spAutoFit/>
          </a:bodyPr>
          <a:lstStyle/>
          <a:p>
            <a:pPr algn="l" eaLnBrk="1" hangingPunct="1">
              <a:defRPr/>
            </a:pPr>
            <a:r>
              <a:rPr lang="en-US" sz="3200" b="1" dirty="0">
                <a:solidFill>
                  <a:srgbClr val="3333CC"/>
                </a:solidFill>
                <a:effectLst>
                  <a:outerShdw blurRad="38100" dist="38100" dir="2700000" algn="tl">
                    <a:srgbClr val="000000">
                      <a:alpha val="43137"/>
                    </a:srgbClr>
                  </a:outerShdw>
                </a:effectLst>
                <a:latin typeface="Arial" charset="0"/>
              </a:rPr>
              <a:t>7</a:t>
            </a:r>
            <a:r>
              <a:rPr lang="en-US" sz="3200" b="1" dirty="0" smtClean="0">
                <a:solidFill>
                  <a:srgbClr val="3333CC"/>
                </a:solidFill>
                <a:effectLst>
                  <a:outerShdw blurRad="38100" dist="38100" dir="2700000" algn="tl">
                    <a:srgbClr val="000000">
                      <a:alpha val="43137"/>
                    </a:srgbClr>
                  </a:outerShdw>
                </a:effectLst>
                <a:latin typeface="Arial" charset="0"/>
              </a:rPr>
              <a:t>. Insect growth regulator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28600" y="1143000"/>
          <a:ext cx="8534400" cy="4956175"/>
        </p:xfrm>
        <a:graphic>
          <a:graphicData uri="http://schemas.openxmlformats.org/drawingml/2006/table">
            <a:tbl>
              <a:tblPr/>
              <a:tblGrid>
                <a:gridCol w="2895600"/>
                <a:gridCol w="2362200"/>
                <a:gridCol w="3276600"/>
              </a:tblGrid>
              <a:tr h="1618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Insecticide (Common Name)</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halofenozide</a:t>
                      </a:r>
                    </a:p>
                  </a:txBody>
                  <a:tcPr marT="45719" marB="45719"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MACH2</a:t>
                      </a:r>
                    </a:p>
                  </a:txBody>
                  <a:tcPr marT="45719" marB="45719" horzOverflow="overflow">
                    <a:lnL>
                      <a:noFill/>
                    </a:lnL>
                    <a:lnR cap="flat">
                      <a:noFill/>
                    </a:lnR>
                    <a:lnT cap="flat">
                      <a:noFill/>
                    </a:lnT>
                    <a:lnB>
                      <a:noFill/>
                    </a:lnB>
                    <a:lnTlToBr>
                      <a:noFill/>
                    </a:lnTlToBr>
                    <a:lnBlToTr>
                      <a:noFill/>
                    </a:lnBlToTr>
                    <a:noFill/>
                  </a:tcPr>
                </a:tc>
              </a:tr>
              <a:tr h="17983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molting accelerator</a:t>
                      </a:r>
                    </a:p>
                  </a:txBody>
                  <a:tcPr marT="45719" marB="4571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rPr>
                      </a:br>
                      <a:r>
                        <a:rPr kumimoji="0" lang="en-US" sz="2800" b="1" i="0" u="none" strike="noStrike" cap="none" normalizeH="0" baseline="0" dirty="0" smtClean="0">
                          <a:ln>
                            <a:noFill/>
                          </a:ln>
                          <a:solidFill>
                            <a:schemeClr val="tx1"/>
                          </a:solidFill>
                          <a:effectLst/>
                          <a:latin typeface="Arial" charset="0"/>
                        </a:rPr>
                        <a:t>&gt;2850</a:t>
                      </a:r>
                    </a:p>
                  </a:txBody>
                  <a:tcPr marT="45719" marB="45719"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&gt;2000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719" marB="45719" horzOverflow="overflow">
                    <a:lnL>
                      <a:noFill/>
                    </a:lnL>
                    <a:lnR cap="flat">
                      <a:noFill/>
                    </a:lnR>
                    <a:lnT>
                      <a:noFill/>
                    </a:lnT>
                    <a:lnB>
                      <a:noFill/>
                    </a:lnB>
                    <a:lnTlToBr>
                      <a:noFill/>
                    </a:lnTlToBr>
                    <a:lnBlToTr>
                      <a:noFill/>
                    </a:lnBlToTr>
                    <a:noFill/>
                  </a:tcPr>
                </a:tc>
              </a:tr>
              <a:tr h="1539529">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ED181E"/>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Dow</a:t>
                      </a:r>
                    </a:p>
                  </a:txBody>
                  <a:tcPr marT="45719" marB="45719"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91CE9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60</a:t>
            </a:fld>
            <a:endParaRPr lang="en-US" dirty="0"/>
          </a:p>
        </p:txBody>
      </p:sp>
    </p:spTree>
  </p:cSld>
  <p:clrMapOvr>
    <a:masterClrMapping/>
  </p:clrMapOvr>
  <p:transition spd="slow" advTm="67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28600" y="762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endParaRPr lang="en-US">
              <a:solidFill>
                <a:schemeClr val="tx1"/>
              </a:solidFill>
            </a:endParaRPr>
          </a:p>
        </p:txBody>
      </p:sp>
      <p:sp>
        <p:nvSpPr>
          <p:cNvPr id="63491" name="Text Box 3"/>
          <p:cNvSpPr txBox="1">
            <a:spLocks noChangeArrowheads="1"/>
          </p:cNvSpPr>
          <p:nvPr/>
        </p:nvSpPr>
        <p:spPr bwMode="auto">
          <a:xfrm>
            <a:off x="822325" y="346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endParaRPr lang="en-US" sz="2400" b="0">
              <a:solidFill>
                <a:schemeClr val="tx1"/>
              </a:solidFill>
              <a:latin typeface="Times" charset="0"/>
            </a:endParaRPr>
          </a:p>
        </p:txBody>
      </p:sp>
      <p:sp>
        <p:nvSpPr>
          <p:cNvPr id="63492" name="Text Box 5"/>
          <p:cNvSpPr txBox="1">
            <a:spLocks noChangeArrowheads="1"/>
          </p:cNvSpPr>
          <p:nvPr/>
        </p:nvSpPr>
        <p:spPr bwMode="auto">
          <a:xfrm>
            <a:off x="228600" y="1143000"/>
            <a:ext cx="82296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chemeClr val="tx1"/>
                </a:solidFill>
                <a:cs typeface="Times New Roman" pitchFamily="18" charset="0"/>
              </a:rPr>
              <a:t>Long residual: </a:t>
            </a:r>
          </a:p>
          <a:p>
            <a:r>
              <a:rPr lang="en-US">
                <a:solidFill>
                  <a:srgbClr val="000000"/>
                </a:solidFill>
              </a:rPr>
              <a:t>Hexythiazox (Hexygon by Gowan)</a:t>
            </a:r>
          </a:p>
          <a:p>
            <a:r>
              <a:rPr lang="en-US">
                <a:solidFill>
                  <a:schemeClr val="tx1"/>
                </a:solidFill>
                <a:cs typeface="Times New Roman" pitchFamily="18" charset="0"/>
              </a:rPr>
              <a:t>Bifenazate (Floramite by OHP) </a:t>
            </a:r>
          </a:p>
          <a:p>
            <a:r>
              <a:rPr lang="en-US">
                <a:solidFill>
                  <a:schemeClr val="tx1"/>
                </a:solidFill>
                <a:cs typeface="Arial" charset="0"/>
              </a:rPr>
              <a:t>Clofentazine (Ovation by Scotts)</a:t>
            </a:r>
          </a:p>
          <a:p>
            <a:r>
              <a:rPr lang="en-US">
                <a:solidFill>
                  <a:schemeClr val="tx1"/>
                </a:solidFill>
                <a:cs typeface="Times New Roman" pitchFamily="18" charset="0"/>
              </a:rPr>
              <a:t>Chlorfenapyr (Pylon by BASF)</a:t>
            </a:r>
          </a:p>
        </p:txBody>
      </p:sp>
      <p:sp>
        <p:nvSpPr>
          <p:cNvPr id="57350" name="Rectangle 6"/>
          <p:cNvSpPr>
            <a:spLocks noGrp="1" noChangeArrowheads="1"/>
          </p:cNvSpPr>
          <p:nvPr>
            <p:ph type="title" idx="4294967295"/>
          </p:nvPr>
        </p:nvSpPr>
        <p:spPr>
          <a:xfrm>
            <a:off x="228600" y="381000"/>
            <a:ext cx="86868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8. Miticides compatible with beneficials</a:t>
            </a:r>
            <a:endParaRPr lang="en-US" sz="4800" dirty="0" smtClean="0">
              <a:solidFill>
                <a:srgbClr val="3333CC"/>
              </a:solidFill>
              <a:effectLst>
                <a:outerShdw blurRad="38100" dist="38100" dir="2700000" algn="tl">
                  <a:srgbClr val="000000">
                    <a:alpha val="43137"/>
                  </a:srgbClr>
                </a:outerShdw>
              </a:effectLst>
            </a:endParaRPr>
          </a:p>
        </p:txBody>
      </p:sp>
      <p:pic>
        <p:nvPicPr>
          <p:cNvPr id="3" name="557F9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61</a:t>
            </a:fld>
            <a:endParaRPr lang="en-US" dirty="0"/>
          </a:p>
        </p:txBody>
      </p:sp>
    </p:spTree>
  </p:cSld>
  <p:clrMapOvr>
    <a:masterClrMapping/>
  </p:clrMapOvr>
  <p:transition spd="slow" advTm="209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a:xfrm>
            <a:off x="228600" y="381000"/>
            <a:ext cx="8229600" cy="584200"/>
          </a:xfrm>
        </p:spPr>
        <p:txBody>
          <a:bodyPr>
            <a:spAutoFit/>
          </a:bodyPr>
          <a:lstStyle/>
          <a:p>
            <a:pPr algn="l" eaLnBrk="1" hangingPunct="1">
              <a:defRPr/>
            </a:pPr>
            <a:r>
              <a:rPr lang="en-US" sz="3200" b="1" dirty="0" smtClean="0">
                <a:solidFill>
                  <a:srgbClr val="3333CC"/>
                </a:solidFill>
                <a:effectLst>
                  <a:outerShdw blurRad="38100" dist="38100" dir="2700000" algn="tl">
                    <a:srgbClr val="000000">
                      <a:alpha val="43137"/>
                    </a:srgbClr>
                  </a:outerShdw>
                </a:effectLst>
                <a:latin typeface="Arial" charset="0"/>
              </a:rPr>
              <a:t>8. </a:t>
            </a:r>
            <a:r>
              <a:rPr lang="en-US" sz="3200" b="1" dirty="0" err="1" smtClean="0">
                <a:solidFill>
                  <a:srgbClr val="3333CC"/>
                </a:solidFill>
                <a:effectLst>
                  <a:outerShdw blurRad="38100" dist="38100" dir="2700000" algn="tl">
                    <a:srgbClr val="000000">
                      <a:alpha val="43137"/>
                    </a:srgbClr>
                  </a:outerShdw>
                </a:effectLst>
                <a:latin typeface="Arial" charset="0"/>
              </a:rPr>
              <a:t>Miticide</a:t>
            </a:r>
            <a:r>
              <a:rPr lang="en-US" sz="3200" b="1" dirty="0" smtClean="0">
                <a:solidFill>
                  <a:srgbClr val="3333CC"/>
                </a:solidFill>
                <a:effectLst>
                  <a:outerShdw blurRad="38100" dist="38100" dir="2700000" algn="tl">
                    <a:srgbClr val="000000">
                      <a:alpha val="43137"/>
                    </a:srgbClr>
                  </a:outerShdw>
                </a:effectLst>
                <a:latin typeface="Arial" charset="0"/>
              </a:rPr>
              <a:t> toxicity to humans</a:t>
            </a:r>
            <a:endParaRPr lang="en-US" sz="4800" dirty="0" smtClean="0">
              <a:solidFill>
                <a:srgbClr val="3333CC"/>
              </a:solidFill>
              <a:effectLst>
                <a:outerShdw blurRad="38100" dist="38100" dir="2700000" algn="tl">
                  <a:srgbClr val="000000">
                    <a:alpha val="43137"/>
                  </a:srgbClr>
                </a:outerShdw>
              </a:effectLst>
            </a:endParaRPr>
          </a:p>
        </p:txBody>
      </p:sp>
      <p:graphicFrame>
        <p:nvGraphicFramePr>
          <p:cNvPr id="29727" name="Group 31"/>
          <p:cNvGraphicFramePr>
            <a:graphicFrameLocks noGrp="1"/>
          </p:cNvGraphicFramePr>
          <p:nvPr/>
        </p:nvGraphicFramePr>
        <p:xfrm>
          <a:off x="228600" y="1143000"/>
          <a:ext cx="8534400" cy="4959350"/>
        </p:xfrm>
        <a:graphic>
          <a:graphicData uri="http://schemas.openxmlformats.org/drawingml/2006/table">
            <a:tbl>
              <a:tblPr/>
              <a:tblGrid>
                <a:gridCol w="2895600"/>
                <a:gridCol w="2362200"/>
                <a:gridCol w="3276600"/>
              </a:tblGrid>
              <a:tr h="1618182">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Miticide (Common Name)</a:t>
                      </a:r>
                      <a:r>
                        <a:rPr kumimoji="0" lang="en-US" sz="2800" b="1" i="0" u="none" strike="noStrike" cap="none" normalizeH="0" baseline="0" dirty="0" smtClean="0">
                          <a:ln>
                            <a:noFill/>
                          </a:ln>
                          <a:solidFill>
                            <a:srgbClr val="ED181E"/>
                          </a:solidFill>
                          <a:effectLst/>
                          <a:latin typeface="Arial" charset="0"/>
                        </a:rPr>
                        <a:t/>
                      </a:r>
                      <a:br>
                        <a:rPr kumimoji="0" lang="en-US" sz="2800" b="1" i="0" u="none" strike="noStrike" cap="none" normalizeH="0" baseline="0" dirty="0" smtClean="0">
                          <a:ln>
                            <a:noFill/>
                          </a:ln>
                          <a:solidFill>
                            <a:srgbClr val="ED181E"/>
                          </a:solidFill>
                          <a:effectLst/>
                          <a:latin typeface="Arial" charset="0"/>
                        </a:rPr>
                      </a:br>
                      <a:r>
                        <a:rPr kumimoji="0" lang="en-US" sz="2800" b="1" i="0" u="none" strike="noStrike" cap="none" normalizeH="0" baseline="0" dirty="0" err="1" smtClean="0">
                          <a:ln>
                            <a:noFill/>
                          </a:ln>
                          <a:solidFill>
                            <a:schemeClr val="tx1"/>
                          </a:solidFill>
                          <a:effectLst/>
                          <a:latin typeface="Arial" charset="0"/>
                        </a:rPr>
                        <a:t>hexythiazox</a:t>
                      </a:r>
                      <a:endParaRPr kumimoji="0" lang="en-US" sz="2800" b="1" i="0" u="none" strike="noStrike" cap="none" normalizeH="0" baseline="0" dirty="0" smtClean="0">
                        <a:ln>
                          <a:noFill/>
                        </a:ln>
                        <a:solidFill>
                          <a:schemeClr val="tx1"/>
                        </a:solidFill>
                        <a:effectLst/>
                        <a:latin typeface="Arial" charset="0"/>
                      </a:endParaRPr>
                    </a:p>
                  </a:txBody>
                  <a:tcPr marT="45715" marB="45715"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Trade Name(s)</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cap="none" normalizeH="0" baseline="0" dirty="0" err="1" smtClean="0">
                          <a:ln>
                            <a:noFill/>
                          </a:ln>
                          <a:solidFill>
                            <a:schemeClr val="tx1"/>
                          </a:solidFill>
                          <a:effectLst/>
                          <a:latin typeface="Arial" charset="0"/>
                        </a:rPr>
                        <a:t>Hexygon</a:t>
                      </a:r>
                      <a:endParaRPr kumimoji="0" lang="en-US" sz="28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715" marB="45715" horzOverflow="overflow">
                    <a:lnL>
                      <a:noFill/>
                    </a:lnL>
                    <a:lnR cap="flat">
                      <a:noFill/>
                    </a:lnR>
                    <a:lnT cap="flat">
                      <a:noFill/>
                    </a:lnT>
                    <a:lnB>
                      <a:noFill/>
                    </a:lnB>
                    <a:lnTlToBr>
                      <a:noFill/>
                    </a:lnTlToBr>
                    <a:lnBlToTr>
                      <a:noFill/>
                    </a:lnBlToTr>
                    <a:noFill/>
                  </a:tcPr>
                </a:tc>
              </a:tr>
              <a:tr h="1798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
                      </a:r>
                      <a:b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Classification</a:t>
                      </a:r>
                      <a:r>
                        <a:rPr kumimoji="0" lang="en-US" sz="2800" b="1" i="0" u="none" strike="noStrike" cap="none" normalizeH="0" baseline="0" dirty="0" smtClean="0">
                          <a:ln>
                            <a:noFill/>
                          </a:ln>
                          <a:solidFill>
                            <a:srgbClr val="ED181E"/>
                          </a:solidFill>
                          <a:effectLst/>
                          <a:latin typeface="Arial" charset="0"/>
                        </a:rPr>
                        <a:t/>
                      </a:r>
                      <a:br>
                        <a:rPr kumimoji="0" lang="en-US" sz="2800" b="1" i="0" u="none" strike="noStrike" cap="none" normalizeH="0" baseline="0" dirty="0" smtClean="0">
                          <a:ln>
                            <a:noFill/>
                          </a:ln>
                          <a:solidFill>
                            <a:srgbClr val="ED181E"/>
                          </a:solidFill>
                          <a:effectLst/>
                          <a:latin typeface="Arial" charset="0"/>
                        </a:rPr>
                      </a:br>
                      <a:r>
                        <a:rPr kumimoji="0" lang="en-US" sz="2800" b="1" i="0" u="none" strike="noStrike" cap="none" normalizeH="0" baseline="0" dirty="0" smtClean="0">
                          <a:ln>
                            <a:noFill/>
                          </a:ln>
                          <a:solidFill>
                            <a:schemeClr val="tx1"/>
                          </a:solidFill>
                          <a:effectLst/>
                          <a:latin typeface="Arial" charset="0"/>
                        </a:rPr>
                        <a:t>carboxamide</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b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b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Oral (mg/kg)</a:t>
                      </a:r>
                      <a:r>
                        <a:rPr kumimoji="0" lang="en-US" sz="2800" b="1" i="0" u="none" strike="noStrike" cap="none" normalizeH="0" baseline="0" dirty="0" smtClean="0">
                          <a:ln>
                            <a:noFill/>
                          </a:ln>
                          <a:solidFill>
                            <a:srgbClr val="ED181E"/>
                          </a:solidFill>
                          <a:effectLst/>
                          <a:latin typeface="Arial" charset="0"/>
                        </a:rPr>
                        <a:t/>
                      </a:r>
                      <a:br>
                        <a:rPr kumimoji="0" lang="en-US" sz="2800" b="1" i="0" u="none" strike="noStrike" cap="none" normalizeH="0" baseline="0" dirty="0" smtClean="0">
                          <a:ln>
                            <a:noFill/>
                          </a:ln>
                          <a:solidFill>
                            <a:srgbClr val="ED181E"/>
                          </a:solidFill>
                          <a:effectLst/>
                          <a:latin typeface="Arial" charset="0"/>
                        </a:rPr>
                      </a:br>
                      <a:r>
                        <a:rPr kumimoji="0" lang="en-US" sz="2800" b="1" i="0" u="none" strike="noStrike" cap="none" normalizeH="0" baseline="0" dirty="0" smtClean="0">
                          <a:ln>
                            <a:noFill/>
                          </a:ln>
                          <a:solidFill>
                            <a:schemeClr val="tx1"/>
                          </a:solidFill>
                          <a:effectLst/>
                          <a:latin typeface="Arial" charset="0"/>
                        </a:rPr>
                        <a:t>&gt;5000</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LD</a:t>
                      </a:r>
                      <a:r>
                        <a:rPr kumimoji="0" lang="en-US" sz="2800" b="1" i="0" u="none" strike="noStrike" cap="none" normalizeH="0" baseline="-25000" dirty="0" smtClean="0">
                          <a:ln>
                            <a:noFill/>
                          </a:ln>
                          <a:solidFill>
                            <a:srgbClr val="ED181E"/>
                          </a:solidFill>
                          <a:effectLst>
                            <a:outerShdw blurRad="38100" dist="38100" dir="2700000" algn="tl">
                              <a:srgbClr val="000000">
                                <a:alpha val="43137"/>
                              </a:srgbClr>
                            </a:outerShdw>
                          </a:effectLst>
                          <a:latin typeface="Arial" charset="0"/>
                        </a:rPr>
                        <a:t>50</a:t>
                      </a:r>
                      <a:endPar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Dermal (mg/kg)</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&gt;5000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715" marB="45715" horzOverflow="overflow">
                    <a:lnL>
                      <a:noFill/>
                    </a:lnL>
                    <a:lnR cap="flat">
                      <a:noFill/>
                    </a:lnR>
                    <a:lnT>
                      <a:noFill/>
                    </a:lnT>
                    <a:lnB>
                      <a:noFill/>
                    </a:lnB>
                    <a:lnTlToBr>
                      <a:noFill/>
                    </a:lnTlToBr>
                    <a:lnBlToTr>
                      <a:noFill/>
                    </a:lnBlToTr>
                    <a:noFill/>
                  </a:tcPr>
                </a:tc>
              </a:tr>
              <a:tr h="1542858">
                <a:tc gridSpan="3">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ED181E"/>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ED181E"/>
                          </a:solidFill>
                          <a:effectLst>
                            <a:outerShdw blurRad="38100" dist="38100" dir="2700000" algn="tl">
                              <a:srgbClr val="000000">
                                <a:alpha val="43137"/>
                              </a:srgbClr>
                            </a:outerShdw>
                          </a:effectLst>
                          <a:latin typeface="Arial" charset="0"/>
                        </a:rPr>
                        <a:t>Manufacturer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Gowan</a:t>
                      </a:r>
                    </a:p>
                  </a:txBody>
                  <a:tcPr marT="45715" marB="45715"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pic>
        <p:nvPicPr>
          <p:cNvPr id="3" name="9AF09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62</a:t>
            </a:fld>
            <a:endParaRPr lang="en-US" dirty="0"/>
          </a:p>
        </p:txBody>
      </p:sp>
    </p:spTree>
  </p:cSld>
  <p:clrMapOvr>
    <a:masterClrMapping/>
  </p:clrMapOvr>
  <p:transition spd="slow" advTm="68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Bee stress factors - 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123950"/>
            <a:ext cx="59436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1"/>
          <p:cNvSpPr txBox="1">
            <a:spLocks noChangeArrowheads="1"/>
          </p:cNvSpPr>
          <p:nvPr/>
        </p:nvSpPr>
        <p:spPr bwMode="auto">
          <a:xfrm>
            <a:off x="228600" y="762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defRPr/>
            </a:pPr>
            <a:r>
              <a:rPr lang="en-US" dirty="0" smtClean="0">
                <a:solidFill>
                  <a:srgbClr val="3333CC"/>
                </a:solidFill>
                <a:effectLst>
                  <a:outerShdw blurRad="38100" dist="38100" dir="2700000" algn="tl">
                    <a:srgbClr val="000000">
                      <a:alpha val="43137"/>
                    </a:srgbClr>
                  </a:outerShdw>
                </a:effectLst>
              </a:rPr>
              <a:t>Many stresses contribute to colony collapse </a:t>
            </a:r>
          </a:p>
          <a:p>
            <a:pPr eaLnBrk="1" hangingPunct="1">
              <a:defRPr/>
            </a:pPr>
            <a:r>
              <a:rPr lang="en-US" dirty="0" smtClean="0">
                <a:solidFill>
                  <a:srgbClr val="3333CC"/>
                </a:solidFill>
                <a:effectLst>
                  <a:outerShdw blurRad="38100" dist="38100" dir="2700000" algn="tl">
                    <a:srgbClr val="000000">
                      <a:alpha val="43137"/>
                    </a:srgbClr>
                  </a:outerShdw>
                </a:effectLst>
              </a:rPr>
              <a:t>disorder in honeybees</a:t>
            </a:r>
          </a:p>
        </p:txBody>
      </p:sp>
      <p:pic>
        <p:nvPicPr>
          <p:cNvPr id="2" name="2E305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222A038-7CB0-487F-9974-B25E531D84C2}" type="slidenum">
              <a:rPr lang="en-US" smtClean="0"/>
              <a:pPr>
                <a:defRPr/>
              </a:pPr>
              <a:t>7</a:t>
            </a:fld>
            <a:endParaRPr lang="en-US" dirty="0"/>
          </a:p>
        </p:txBody>
      </p:sp>
    </p:spTree>
  </p:cSld>
  <p:clrMapOvr>
    <a:masterClrMapping/>
  </p:clrMapOvr>
  <p:transition spd="slow" advTm="953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ChangeArrowheads="1"/>
          </p:cNvSpPr>
          <p:nvPr/>
        </p:nvSpPr>
        <p:spPr bwMode="auto">
          <a:xfrm>
            <a:off x="0" y="0"/>
            <a:ext cx="9144000" cy="1384300"/>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3333CC"/>
                </a:solidFill>
                <a:effectLst>
                  <a:outerShdw blurRad="38100" dist="38100" dir="2700000" algn="tl">
                    <a:srgbClr val="000000">
                      <a:alpha val="43137"/>
                    </a:srgbClr>
                  </a:outerShdw>
                </a:effectLst>
                <a:latin typeface="Arial" pitchFamily="34" charset="0"/>
                <a:cs typeface="Arial" pitchFamily="34" charset="0"/>
              </a:rPr>
              <a:t>Label rates of imidacloprid result in residues in flowers that kill bees and beneficial insects that feed on pollen and nectar</a:t>
            </a:r>
          </a:p>
        </p:txBody>
      </p:sp>
      <p:grpSp>
        <p:nvGrpSpPr>
          <p:cNvPr id="9219" name="Group 2"/>
          <p:cNvGrpSpPr>
            <a:grpSpLocks/>
          </p:cNvGrpSpPr>
          <p:nvPr/>
        </p:nvGrpSpPr>
        <p:grpSpPr bwMode="auto">
          <a:xfrm>
            <a:off x="1333500" y="4322763"/>
            <a:ext cx="6477000" cy="2230437"/>
            <a:chOff x="1371600" y="4475163"/>
            <a:chExt cx="6477000" cy="2230437"/>
          </a:xfrm>
        </p:grpSpPr>
        <p:pic>
          <p:nvPicPr>
            <p:cNvPr id="92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75163"/>
              <a:ext cx="29718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7" descr="Mealy_Bug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514850"/>
              <a:ext cx="3505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20" name="Group 1"/>
          <p:cNvGrpSpPr>
            <a:grpSpLocks/>
          </p:cNvGrpSpPr>
          <p:nvPr/>
        </p:nvGrpSpPr>
        <p:grpSpPr bwMode="auto">
          <a:xfrm>
            <a:off x="152400" y="1600200"/>
            <a:ext cx="8839200" cy="2771775"/>
            <a:chOff x="304800" y="1752599"/>
            <a:chExt cx="8839200" cy="2771776"/>
          </a:xfrm>
        </p:grpSpPr>
        <p:pic>
          <p:nvPicPr>
            <p:cNvPr id="9222" name="Picture 3"/>
            <p:cNvPicPr>
              <a:picLocks noChangeAspect="1" noChangeArrowheads="1"/>
            </p:cNvPicPr>
            <p:nvPr/>
          </p:nvPicPr>
          <p:blipFill>
            <a:blip r:embed="rId6">
              <a:extLst>
                <a:ext uri="{28A0092B-C50C-407E-A947-70E740481C1C}">
                  <a14:useLocalDpi xmlns:a14="http://schemas.microsoft.com/office/drawing/2010/main" val="0"/>
                </a:ext>
              </a:extLst>
            </a:blip>
            <a:srcRect t="3108"/>
            <a:stretch>
              <a:fillRect/>
            </a:stretch>
          </p:blipFill>
          <p:spPr bwMode="auto">
            <a:xfrm>
              <a:off x="5715000" y="1752600"/>
              <a:ext cx="3429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descr="honeybe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752600"/>
              <a:ext cx="272211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bumblebe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1752599"/>
              <a:ext cx="305675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F3B45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8</a:t>
            </a:fld>
            <a:endParaRPr lang="en-US" dirty="0"/>
          </a:p>
        </p:txBody>
      </p:sp>
    </p:spTree>
  </p:cSld>
  <p:clrMapOvr>
    <a:masterClrMapping/>
  </p:clrMapOvr>
  <p:transition spd="slow" advTm="833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26"/>
          <p:cNvSpPr txBox="1">
            <a:spLocks noChangeArrowheads="1"/>
          </p:cNvSpPr>
          <p:nvPr/>
        </p:nvSpPr>
        <p:spPr bwMode="auto">
          <a:xfrm>
            <a:off x="228600" y="1600200"/>
            <a:ext cx="8686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r>
              <a:rPr lang="en-US">
                <a:solidFill>
                  <a:schemeClr val="tx1"/>
                </a:solidFill>
              </a:rPr>
              <a:t>Toxicity is defined by the lethal dose or LD</a:t>
            </a:r>
            <a:r>
              <a:rPr lang="en-US" baseline="-25000">
                <a:solidFill>
                  <a:schemeClr val="tx1"/>
                </a:solidFill>
              </a:rPr>
              <a:t>50</a:t>
            </a:r>
            <a:r>
              <a:rPr lang="en-US">
                <a:solidFill>
                  <a:schemeClr val="tx1"/>
                </a:solidFill>
              </a:rPr>
              <a:t> of a insecticide. </a:t>
            </a:r>
          </a:p>
          <a:p>
            <a:endParaRPr lang="en-US">
              <a:solidFill>
                <a:schemeClr val="tx1"/>
              </a:solidFill>
            </a:endParaRPr>
          </a:p>
          <a:p>
            <a:r>
              <a:rPr lang="en-US">
                <a:solidFill>
                  <a:schemeClr val="tx1"/>
                </a:solidFill>
              </a:rPr>
              <a:t>LD</a:t>
            </a:r>
            <a:r>
              <a:rPr lang="en-US" baseline="-25000">
                <a:solidFill>
                  <a:schemeClr val="tx1"/>
                </a:solidFill>
              </a:rPr>
              <a:t>50</a:t>
            </a:r>
            <a:r>
              <a:rPr lang="en-US">
                <a:solidFill>
                  <a:schemeClr val="tx1"/>
                </a:solidFill>
              </a:rPr>
              <a:t> is expressed as milligrams (mg) of toxican</a:t>
            </a:r>
          </a:p>
          <a:p>
            <a:r>
              <a:rPr lang="en-US">
                <a:solidFill>
                  <a:schemeClr val="tx1"/>
                </a:solidFill>
              </a:rPr>
              <a:t>(insecticide active ingredient) per kilogram (kg) of body weight based on the dose that kills 50 percent of the test animals, normally rodents, under laboratory conditions. </a:t>
            </a:r>
          </a:p>
          <a:p>
            <a:endParaRPr lang="en-US">
              <a:solidFill>
                <a:schemeClr val="tx1"/>
              </a:solidFill>
            </a:endParaRPr>
          </a:p>
          <a:p>
            <a:r>
              <a:rPr lang="en-US">
                <a:solidFill>
                  <a:schemeClr val="tx1"/>
                </a:solidFill>
              </a:rPr>
              <a:t>This can be based on either acute or chronic toxicity. </a:t>
            </a:r>
            <a:endParaRPr lang="en-US" b="0">
              <a:solidFill>
                <a:schemeClr val="tx1"/>
              </a:solidFill>
              <a:latin typeface="Times New Roman" pitchFamily="18" charset="0"/>
            </a:endParaRPr>
          </a:p>
        </p:txBody>
      </p:sp>
      <p:sp>
        <p:nvSpPr>
          <p:cNvPr id="19460" name="Rectangle 1028"/>
          <p:cNvSpPr>
            <a:spLocks noGrp="1" noChangeArrowheads="1"/>
          </p:cNvSpPr>
          <p:nvPr>
            <p:ph type="title" idx="4294967295"/>
          </p:nvPr>
        </p:nvSpPr>
        <p:spPr>
          <a:xfrm>
            <a:off x="228600" y="850900"/>
            <a:ext cx="8001000" cy="584200"/>
          </a:xfrm>
        </p:spPr>
        <p:txBody>
          <a:bodyPr>
            <a:spAutoFit/>
          </a:bodyPr>
          <a:lstStyle/>
          <a:p>
            <a:pPr algn="l" eaLnBrk="1" hangingPunct="1">
              <a:defRPr/>
            </a:pPr>
            <a:r>
              <a:rPr lang="en-US" sz="3200" b="1" dirty="0">
                <a:solidFill>
                  <a:srgbClr val="3333CC"/>
                </a:solidFill>
                <a:effectLst>
                  <a:outerShdw blurRad="38100" dist="38100" dir="2700000" algn="tl">
                    <a:srgbClr val="000000">
                      <a:alpha val="43137"/>
                    </a:srgbClr>
                  </a:outerShdw>
                </a:effectLst>
                <a:latin typeface="Arial" charset="0"/>
              </a:rPr>
              <a:t>I</a:t>
            </a:r>
            <a:r>
              <a:rPr lang="en-US" sz="3200" b="1" dirty="0" smtClean="0">
                <a:solidFill>
                  <a:srgbClr val="3333CC"/>
                </a:solidFill>
                <a:effectLst>
                  <a:outerShdw blurRad="38100" dist="38100" dir="2700000" algn="tl">
                    <a:srgbClr val="000000">
                      <a:alpha val="43137"/>
                    </a:srgbClr>
                  </a:outerShdw>
                </a:effectLst>
                <a:latin typeface="Arial" charset="0"/>
              </a:rPr>
              <a:t>nsecticide toxicity to humans</a:t>
            </a:r>
            <a:endParaRPr lang="en-US" sz="4800" dirty="0" smtClean="0">
              <a:solidFill>
                <a:srgbClr val="3333CC"/>
              </a:solidFill>
              <a:effectLst>
                <a:outerShdw blurRad="38100" dist="38100" dir="2700000" algn="tl">
                  <a:srgbClr val="000000">
                    <a:alpha val="43137"/>
                  </a:srgbClr>
                </a:outerShdw>
              </a:effectLst>
            </a:endParaRPr>
          </a:p>
        </p:txBody>
      </p:sp>
      <p:pic>
        <p:nvPicPr>
          <p:cNvPr id="3" name="D87A5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222A038-7CB0-487F-9974-B25E531D84C2}" type="slidenum">
              <a:rPr lang="en-US" smtClean="0"/>
              <a:pPr>
                <a:defRPr/>
              </a:pPr>
              <a:t>9</a:t>
            </a:fld>
            <a:endParaRPr lang="en-US" dirty="0"/>
          </a:p>
        </p:txBody>
      </p:sp>
    </p:spTree>
  </p:cSld>
  <p:clrMapOvr>
    <a:masterClrMapping/>
  </p:clrMapOvr>
  <p:transition spd="slow" advTm="1186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lank">
  <a:themeElements>
    <a:clrScheme name="Custom 7">
      <a:dk1>
        <a:srgbClr val="000000"/>
      </a:dk1>
      <a:lt1>
        <a:srgbClr val="FFFFFF"/>
      </a:lt1>
      <a:dk2>
        <a:srgbClr val="3333CC"/>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1822CD"/>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1822CD"/>
            </a:solidFill>
            <a:effectLst>
              <a:outerShdw blurRad="38100" dist="38100" dir="2700000" algn="tl">
                <a:srgbClr val="000000">
                  <a:alpha val="43137"/>
                </a:srgbClr>
              </a:outerShdw>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3354</Words>
  <Application>Microsoft Office PowerPoint</Application>
  <PresentationFormat>On-screen Show (4:3)</PresentationFormat>
  <Paragraphs>684</Paragraphs>
  <Slides>62</Slides>
  <Notes>11</Notes>
  <HiddenSlides>0</HiddenSlides>
  <MMClips>62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Blank</vt:lpstr>
      <vt:lpstr> Bees and Pesticides  Vera Krischik &amp; Emily Tenczar University of Minnesota</vt:lpstr>
      <vt:lpstr>Bees and Pesticides Vera Krischik &amp; Emily Tenczar University of Minnesota</vt:lpstr>
      <vt:lpstr>PowerPoint Presentation</vt:lpstr>
      <vt:lpstr>PowerPoint Presentation</vt:lpstr>
      <vt:lpstr>PowerPoint Presentation</vt:lpstr>
      <vt:lpstr>PowerPoint Presentation</vt:lpstr>
      <vt:lpstr>PowerPoint Presentation</vt:lpstr>
      <vt:lpstr>PowerPoint Presentation</vt:lpstr>
      <vt:lpstr>Insecticide toxicity to humans</vt:lpstr>
      <vt:lpstr>Insecticide toxicity to humans</vt:lpstr>
      <vt:lpstr>On each insecticide product there is a word indicating the relative toxicity of the A.I. to humans. There are 4 categories.</vt:lpstr>
      <vt:lpstr>PowerPoint Presentation</vt:lpstr>
      <vt:lpstr>PowerPoint Presentation</vt:lpstr>
      <vt:lpstr>PowerPoint Presentation</vt:lpstr>
      <vt:lpstr>PowerPoint Presentation</vt:lpstr>
      <vt:lpstr>Neonicotinyl insecticides kill bees when they feed on pollen and nectar kill bees by contact. Since 1990, neonicotinoids and pyrethroids replaced organophosphates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about insecticides</vt:lpstr>
      <vt:lpstr>1. Properties: Pyrethroids</vt:lpstr>
      <vt:lpstr>1. Pyrethroid toxicity to humans</vt:lpstr>
      <vt:lpstr>2. Properties: Neonicotinoids</vt:lpstr>
      <vt:lpstr>2. Neonicotinoid toxicity to humans</vt:lpstr>
      <vt:lpstr>3. Properties: Organophosphates</vt:lpstr>
      <vt:lpstr>3. Organophosphate toxicity to humans</vt:lpstr>
      <vt:lpstr>3. Organophosphate toxicity to humans</vt:lpstr>
      <vt:lpstr>4. Properties: Carbamates</vt:lpstr>
      <vt:lpstr>4. Carbamate toxicity to humans</vt:lpstr>
      <vt:lpstr>5. Unique class toxicity to humans</vt:lpstr>
      <vt:lpstr>5. Unique class toxicity to humans</vt:lpstr>
      <vt:lpstr>6. Microbial insecticides</vt:lpstr>
      <vt:lpstr>6. Microbial insecticide toxicity to humans</vt:lpstr>
      <vt:lpstr>8. Properties: Insect growth regulators</vt:lpstr>
      <vt:lpstr>7. Insect growth regulator toxicity to humans</vt:lpstr>
      <vt:lpstr>8. Miticides compatible with beneficials</vt:lpstr>
      <vt:lpstr>8. Miticide toxicity to humans</vt:lpstr>
    </vt:vector>
  </TitlesOfParts>
  <Company>U of 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on recent and novel pesticides</dc:title>
  <dc:creator>Vera A. Krischik</dc:creator>
  <cp:lastModifiedBy>Vera A Krischik</cp:lastModifiedBy>
  <cp:revision>118</cp:revision>
  <dcterms:created xsi:type="dcterms:W3CDTF">2003-10-14T16:30:50Z</dcterms:created>
  <dcterms:modified xsi:type="dcterms:W3CDTF">2013-05-17T16:58:38Z</dcterms:modified>
</cp:coreProperties>
</file>