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72" r:id="rId2"/>
  </p:sldMasterIdLst>
  <p:notesMasterIdLst>
    <p:notesMasterId r:id="rId27"/>
  </p:notesMasterIdLst>
  <p:sldIdLst>
    <p:sldId id="273" r:id="rId3"/>
    <p:sldId id="276" r:id="rId4"/>
    <p:sldId id="277" r:id="rId5"/>
    <p:sldId id="292" r:id="rId6"/>
    <p:sldId id="295" r:id="rId7"/>
    <p:sldId id="294" r:id="rId8"/>
    <p:sldId id="298" r:id="rId9"/>
    <p:sldId id="297" r:id="rId10"/>
    <p:sldId id="300" r:id="rId11"/>
    <p:sldId id="299" r:id="rId12"/>
    <p:sldId id="301" r:id="rId13"/>
    <p:sldId id="291" r:id="rId14"/>
    <p:sldId id="296" r:id="rId15"/>
    <p:sldId id="279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7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40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82979A"/>
    <a:srgbClr val="29C979"/>
    <a:srgbClr val="62D89D"/>
    <a:srgbClr val="F5F5F5"/>
    <a:srgbClr val="F4F5F4"/>
    <a:srgbClr val="FAFAFC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28" autoAdjust="0"/>
  </p:normalViewPr>
  <p:slideViewPr>
    <p:cSldViewPr snapToObjects="1" showGuides="1">
      <p:cViewPr varScale="1">
        <p:scale>
          <a:sx n="81" d="100"/>
          <a:sy n="81" d="100"/>
        </p:scale>
        <p:origin x="1392" y="53"/>
      </p:cViewPr>
      <p:guideLst>
        <p:guide orient="horz" pos="2640"/>
        <p:guide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2875-AA4E-44C5-81D1-A6051ACD1F2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99CE-092D-44FC-9773-E0BF3FD87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1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352800"/>
            <a:ext cx="61722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279900"/>
            <a:ext cx="5638800" cy="7620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A0BD10-B66C-4C3B-A029-498103A37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76D863-2AF6-425A-A226-37A982D4A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1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2479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913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7EEB67-B4AB-41E9-9914-A0A89E14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51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352800"/>
            <a:ext cx="61722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279900"/>
            <a:ext cx="5638800" cy="7620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22C14-C16E-4172-8DB3-D8E5F72DE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142598-AAE6-4AB5-89B0-20D691F3C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B64706-48FB-4C51-BE74-8B4B9126E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5B03DB-6B54-48B7-B562-B0EDDB55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15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FFE6B0-594C-4DE1-9204-6C7658D8C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6B096C-6E58-4269-BEF2-DD509EB5F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33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4D882B-3A9B-4983-B3FE-DB98CC7F7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7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870681-D179-4215-8745-CE157B820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D8979-DE1D-467A-B54E-D01D7A3FA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09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8DCB2D-9106-4C07-A5E3-05115AF62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3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E65254-3BDF-46B1-9840-89F6D3911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1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2479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913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D4A2F2-EA6B-4580-93C4-F5F514201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8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441503-423B-4469-8EE8-5959E26F8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72F893-63E9-46CA-96B4-2D0E72F35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2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801F12-4B35-4CC4-AEE0-0685550A8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23F75D-9E56-4C9A-B2EB-A56628511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8D08CB-7A31-42C4-905C-F2C6B5128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7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31F51A-94B0-45B0-AF08-B5FD116E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9BD663-81F4-45B7-930E-1E1F619F6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838200"/>
            <a:ext cx="7239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B092F93C-AB5B-41B9-B884-05F7A37F3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838200"/>
            <a:ext cx="7239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9FA7B90B-7D68-47B4-8B76-26139680E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entomology.umn.edu/cues/pollinators/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8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8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8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8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8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8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rningskygreenery.com/" TargetMode="External"/><Relationship Id="rId13" Type="http://schemas.openxmlformats.org/officeDocument/2006/relationships/hyperlink" Target="http://www.shootingstarnativeseed.com/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mnnativelandscapes.com/" TargetMode="External"/><Relationship Id="rId12" Type="http://schemas.openxmlformats.org/officeDocument/2006/relationships/hyperlink" Target="http://www.prairieresto.com/" TargetMode="External"/><Relationship Id="rId17" Type="http://schemas.openxmlformats.org/officeDocument/2006/relationships/image" Target="../media/image8.png"/><Relationship Id="rId2" Type="http://schemas.openxmlformats.org/officeDocument/2006/relationships/audio" Target="../media/media23.WAV"/><Relationship Id="rId16" Type="http://schemas.openxmlformats.org/officeDocument/2006/relationships/hyperlink" Target="http://www.xerces.org/pollinators-great-lakes-region" TargetMode="External"/><Relationship Id="rId1" Type="http://schemas.microsoft.com/office/2007/relationships/media" Target="../media/media23.WAV"/><Relationship Id="rId6" Type="http://schemas.openxmlformats.org/officeDocument/2006/relationships/hyperlink" Target="http://www.landscapealternatives.com/" TargetMode="External"/><Relationship Id="rId11" Type="http://schemas.openxmlformats.org/officeDocument/2006/relationships/hyperlink" Target="http://www.prairiemoon.com/" TargetMode="External"/><Relationship Id="rId5" Type="http://schemas.openxmlformats.org/officeDocument/2006/relationships/hyperlink" Target="http://www.federprairieseed.com/" TargetMode="External"/><Relationship Id="rId15" Type="http://schemas.openxmlformats.org/officeDocument/2006/relationships/hyperlink" Target="http://www.entomology.umn.edu/cues/pollinators/plants.html" TargetMode="External"/><Relationship Id="rId10" Type="http://schemas.openxmlformats.org/officeDocument/2006/relationships/hyperlink" Target="http://www.outbacknursery.com/" TargetMode="External"/><Relationship Id="rId4" Type="http://schemas.openxmlformats.org/officeDocument/2006/relationships/hyperlink" Target="http://www.xerces.org/pollinator-seed" TargetMode="External"/><Relationship Id="rId9" Type="http://schemas.openxmlformats.org/officeDocument/2006/relationships/hyperlink" Target="http://www.naturalshore.com/" TargetMode="External"/><Relationship Id="rId14" Type="http://schemas.openxmlformats.org/officeDocument/2006/relationships/hyperlink" Target="http://www.restorationnurseries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tension.umn.edu/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entomology.umn.edu/" TargetMode="Externa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hyperlink" Target="http://www.beelab.umn.edu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://www.prairiemoon.com/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www.entomology.umn.edu/cues/pollinators" TargetMode="External"/><Relationship Id="rId9" Type="http://schemas.openxmlformats.org/officeDocument/2006/relationships/hyperlink" Target="http://www.xerce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//upload.wikimedia.org/wikipedia/commons/a/a4/Lillium_Stamen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2"/>
          <p:cNvSpPr>
            <a:spLocks noGrp="1"/>
          </p:cNvSpPr>
          <p:nvPr>
            <p:ph type="title"/>
          </p:nvPr>
        </p:nvSpPr>
        <p:spPr>
          <a:xfrm>
            <a:off x="1905000" y="838200"/>
            <a:ext cx="5649913" cy="1016000"/>
          </a:xfrm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Bee Plants</a:t>
            </a:r>
          </a:p>
        </p:txBody>
      </p:sp>
      <p:sp>
        <p:nvSpPr>
          <p:cNvPr id="25603" name="Subtitle 13"/>
          <p:cNvSpPr>
            <a:spLocks noGrp="1"/>
          </p:cNvSpPr>
          <p:nvPr>
            <p:ph type="body" idx="1"/>
          </p:nvPr>
        </p:nvSpPr>
        <p:spPr>
          <a:xfrm>
            <a:off x="1905000" y="1905000"/>
            <a:ext cx="5649913" cy="2025650"/>
          </a:xfrm>
        </p:spPr>
        <p:txBody>
          <a:bodyPr anchor="ctr">
            <a:spAutoFit/>
          </a:bodyPr>
          <a:lstStyle/>
          <a:p>
            <a:pPr eaLnBrk="1" hangingPunct="1"/>
            <a:r>
              <a:rPr lang="en-US" sz="3200" b="0"/>
              <a:t>Create a landscape that attracts pollinators</a:t>
            </a:r>
          </a:p>
          <a:p>
            <a:pPr eaLnBrk="1" hangingPunct="1"/>
            <a:r>
              <a:rPr lang="en-US" sz="2800" b="0"/>
              <a:t>Emily Tenczar &amp; Vera Krischik</a:t>
            </a:r>
            <a:br>
              <a:rPr lang="en-US" sz="2800" b="0"/>
            </a:br>
            <a:r>
              <a:rPr lang="en-US" sz="2800" b="0"/>
              <a:t>University of Minnesota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05000" y="4267200"/>
            <a:ext cx="7239000" cy="1816100"/>
          </a:xfrm>
          <a:prstGeom prst="rect">
            <a:avLst/>
          </a:prstGeom>
          <a:noFill/>
          <a:ln>
            <a:noFill/>
          </a:ln>
        </p:spPr>
        <p:txBody>
          <a:bodyPr tIns="0" bIns="0" anchor="ctr">
            <a:spAutoFit/>
          </a:bodyPr>
          <a:lstStyle>
            <a:lvl1pPr eaLnBrk="0" hangingPunct="0">
              <a:defRPr sz="2800" b="1">
                <a:solidFill>
                  <a:srgbClr val="1822CD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</a:rPr>
              <a:t>Please use the CUES Pollinator Conservation website </a:t>
            </a: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www.entomology.umn.edu/cues/pollinators/</a:t>
            </a: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</a:rPr>
              <a:t>Look at the section on bees and pesticides for more information. Read the brochure “Pollinator Conservation” to understand the issues and how to mitigate pollinator decline.</a:t>
            </a: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39259"/>
          <a:stretch>
            <a:fillRect/>
          </a:stretch>
        </p:blipFill>
        <p:spPr bwMode="auto">
          <a:xfrm>
            <a:off x="7696200" y="0"/>
            <a:ext cx="14478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 descr="http://www.entomology.umn.edu/cues/bigcue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267200"/>
            <a:ext cx="153828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http://www.entomology.umn.edu/cues/cuescor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65725"/>
            <a:ext cx="1098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867400"/>
            <a:ext cx="1081088" cy="471488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89440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41503-423B-4469-8EE8-5959E26F826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0" y="0"/>
            <a:ext cx="6172200" cy="6127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457200" y="6386513"/>
            <a:ext cx="3200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Photos:</a:t>
            </a:r>
          </a:p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1. Dennis Riggs, Denrig, Inc., Bugwood.org</a:t>
            </a:r>
          </a:p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2. Whitney Cranshaw, Colorado State University, Bugwood.org</a:t>
            </a:r>
          </a:p>
        </p:txBody>
      </p:sp>
      <p:grpSp>
        <p:nvGrpSpPr>
          <p:cNvPr id="34820" name="Group 9227"/>
          <p:cNvGrpSpPr>
            <a:grpSpLocks/>
          </p:cNvGrpSpPr>
          <p:nvPr/>
        </p:nvGrpSpPr>
        <p:grpSpPr bwMode="auto">
          <a:xfrm>
            <a:off x="846138" y="914400"/>
            <a:ext cx="7451725" cy="5292725"/>
            <a:chOff x="1386840" y="914400"/>
            <a:chExt cx="7452417" cy="5292887"/>
          </a:xfrm>
        </p:grpSpPr>
        <p:grpSp>
          <p:nvGrpSpPr>
            <p:cNvPr id="34823" name="Group 9226"/>
            <p:cNvGrpSpPr>
              <a:grpSpLocks/>
            </p:cNvGrpSpPr>
            <p:nvPr/>
          </p:nvGrpSpPr>
          <p:grpSpPr bwMode="auto">
            <a:xfrm>
              <a:off x="1386840" y="914400"/>
              <a:ext cx="3413760" cy="5292887"/>
              <a:chOff x="495300" y="914400"/>
              <a:chExt cx="3413760" cy="5292887"/>
            </a:xfrm>
          </p:grpSpPr>
          <p:pic>
            <p:nvPicPr>
              <p:cNvPr id="34831" name="Picture 6" descr="http://www.insectimages.org/images/768x512/5450569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67" t="11346" b="23221"/>
              <a:stretch>
                <a:fillRect/>
              </a:stretch>
            </p:blipFill>
            <p:spPr bwMode="auto">
              <a:xfrm>
                <a:off x="495300" y="914400"/>
                <a:ext cx="341376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832" name="Straight Arrow Connector 6"/>
              <p:cNvCxnSpPr>
                <a:cxnSpLocks noChangeShapeType="1"/>
              </p:cNvCxnSpPr>
              <p:nvPr/>
            </p:nvCxnSpPr>
            <p:spPr bwMode="auto">
              <a:xfrm flipV="1">
                <a:off x="2628900" y="2685812"/>
                <a:ext cx="38100" cy="419576"/>
              </a:xfrm>
              <a:prstGeom prst="straightConnector1">
                <a:avLst/>
              </a:prstGeom>
              <a:noFill/>
              <a:ln w="38100" algn="ctr">
                <a:solidFill>
                  <a:srgbClr val="FBFBFB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33" name="Rectangle 3"/>
              <p:cNvSpPr>
                <a:spLocks noChangeArrowheads="1"/>
              </p:cNvSpPr>
              <p:nvPr/>
            </p:nvSpPr>
            <p:spPr bwMode="auto">
              <a:xfrm>
                <a:off x="495300" y="3105388"/>
                <a:ext cx="34137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FBFBFB"/>
                    </a:solidFill>
                  </a:rPr>
                  <a:t>1. corbicula with pollen</a:t>
                </a:r>
              </a:p>
            </p:txBody>
          </p:sp>
          <p:pic>
            <p:nvPicPr>
              <p:cNvPr id="34834" name="Picture 4" descr="http://upload.wikimedia.org/wikipedia/commons/a/ac/P7170171.03w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70" t="15305" r="13463" b="43996"/>
              <a:stretch>
                <a:fillRect/>
              </a:stretch>
            </p:blipFill>
            <p:spPr bwMode="auto">
              <a:xfrm>
                <a:off x="495300" y="3646967"/>
                <a:ext cx="341376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835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905000" y="3962400"/>
                <a:ext cx="152400" cy="53340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36" name="Rectangle 24"/>
              <p:cNvSpPr>
                <a:spLocks noChangeArrowheads="1"/>
              </p:cNvSpPr>
              <p:nvPr/>
            </p:nvSpPr>
            <p:spPr bwMode="auto">
              <a:xfrm>
                <a:off x="495300" y="3646967"/>
                <a:ext cx="34137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3. scopae on hind leg</a:t>
                </a:r>
              </a:p>
            </p:txBody>
          </p:sp>
        </p:grpSp>
        <p:grpSp>
          <p:nvGrpSpPr>
            <p:cNvPr id="34824" name="Group 9225"/>
            <p:cNvGrpSpPr>
              <a:grpSpLocks/>
            </p:cNvGrpSpPr>
            <p:nvPr/>
          </p:nvGrpSpPr>
          <p:grpSpPr bwMode="auto">
            <a:xfrm>
              <a:off x="5419301" y="914400"/>
              <a:ext cx="3419956" cy="5292887"/>
              <a:chOff x="5419301" y="914400"/>
              <a:chExt cx="3419956" cy="5292887"/>
            </a:xfrm>
          </p:grpSpPr>
          <p:pic>
            <p:nvPicPr>
              <p:cNvPr id="34825" name="Picture 4" descr="http://www.insectimages.org/images/768x512/5302082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37" t="24396" r="25031" b="25735"/>
              <a:stretch>
                <a:fillRect/>
              </a:stretch>
            </p:blipFill>
            <p:spPr bwMode="auto">
              <a:xfrm>
                <a:off x="5425497" y="914400"/>
                <a:ext cx="3413646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6" name="Picture 2" descr="http://www.insectimages.org/images/768x512/5382575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19" t="21446" r="824" b="7652"/>
              <a:stretch>
                <a:fillRect/>
              </a:stretch>
            </p:blipFill>
            <p:spPr bwMode="auto">
              <a:xfrm>
                <a:off x="5425440" y="3646967"/>
                <a:ext cx="341376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827" name="Straight Arrow Connector 17"/>
              <p:cNvCxnSpPr>
                <a:cxnSpLocks noChangeShapeType="1"/>
              </p:cNvCxnSpPr>
              <p:nvPr/>
            </p:nvCxnSpPr>
            <p:spPr bwMode="auto">
              <a:xfrm flipH="1" flipV="1">
                <a:off x="7772400" y="2667000"/>
                <a:ext cx="304802" cy="514588"/>
              </a:xfrm>
              <a:prstGeom prst="straightConnector1">
                <a:avLst/>
              </a:prstGeom>
              <a:noFill/>
              <a:ln w="38100" algn="ctr">
                <a:solidFill>
                  <a:srgbClr val="FBFBFB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28" name="Rectangle 18"/>
              <p:cNvSpPr>
                <a:spLocks noChangeArrowheads="1"/>
              </p:cNvSpPr>
              <p:nvPr/>
            </p:nvSpPr>
            <p:spPr bwMode="auto">
              <a:xfrm>
                <a:off x="5425497" y="3105388"/>
                <a:ext cx="34137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n-US">
                    <a:solidFill>
                      <a:srgbClr val="FBFBFB"/>
                    </a:solidFill>
                  </a:rPr>
                  <a:t>2. scopae on abdomen</a:t>
                </a:r>
              </a:p>
            </p:txBody>
          </p:sp>
          <p:cxnSp>
            <p:nvCxnSpPr>
              <p:cNvPr id="34829" name="Straight Arrow Connector 32"/>
              <p:cNvCxnSpPr>
                <a:cxnSpLocks noChangeShapeType="1"/>
              </p:cNvCxnSpPr>
              <p:nvPr/>
            </p:nvCxnSpPr>
            <p:spPr bwMode="auto">
              <a:xfrm flipV="1">
                <a:off x="6629400" y="4495802"/>
                <a:ext cx="235929" cy="1065154"/>
              </a:xfrm>
              <a:prstGeom prst="straightConnector1">
                <a:avLst/>
              </a:prstGeom>
              <a:noFill/>
              <a:ln w="38100" algn="ctr">
                <a:solidFill>
                  <a:srgbClr val="FBFBFB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30" name="Rectangle 33"/>
              <p:cNvSpPr>
                <a:spLocks noChangeArrowheads="1"/>
              </p:cNvSpPr>
              <p:nvPr/>
            </p:nvSpPr>
            <p:spPr bwMode="auto">
              <a:xfrm>
                <a:off x="5419301" y="5560956"/>
                <a:ext cx="151489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solidFill>
                      <a:srgbClr val="FBFBFB"/>
                    </a:solidFill>
                  </a:rPr>
                  <a:t>4. scopae on hind leg</a:t>
                </a:r>
              </a:p>
            </p:txBody>
          </p:sp>
        </p:grpSp>
      </p:grpSp>
      <p:sp>
        <p:nvSpPr>
          <p:cNvPr id="34821" name="Rectangle 20"/>
          <p:cNvSpPr>
            <a:spLocks noChangeArrowheads="1"/>
          </p:cNvSpPr>
          <p:nvPr/>
        </p:nvSpPr>
        <p:spPr bwMode="auto">
          <a:xfrm>
            <a:off x="3733800" y="6386513"/>
            <a:ext cx="55626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3. Beatriz Moisset (Own work) [GFDL (http://www.gnu.org/copyleft/fdl.html) or CC-BY-SA-3.0-2.5-2.0-1.0 (http://creativecommons.org/licenses/by-sa/3.0)], via Wikimedia Commons</a:t>
            </a:r>
          </a:p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4. Johnny N. Dell, Bugwood.org</a:t>
            </a:r>
          </a:p>
        </p:txBody>
      </p:sp>
      <p:pic>
        <p:nvPicPr>
          <p:cNvPr id="2" name="82EA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spd="slow" advTm="19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572000" cy="5410200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Some flowers, such as </a:t>
            </a:r>
            <a:r>
              <a:rPr lang="en-US" sz="2600" b="0" i="1" dirty="0"/>
              <a:t>Lobelia</a:t>
            </a:r>
            <a:r>
              <a:rPr lang="en-US" sz="2600" b="0" dirty="0"/>
              <a:t> (left) and </a:t>
            </a:r>
            <a:r>
              <a:rPr lang="en-US" sz="2600" b="0" i="1" dirty="0"/>
              <a:t>Penstemon</a:t>
            </a:r>
            <a:r>
              <a:rPr lang="en-US" sz="2600" b="0" dirty="0"/>
              <a:t> (right) are shaped so that pollen collects on the insect during feeding.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Pollen is transferred when the insect moves from flower to flower.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57200" y="6400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Photos:</a:t>
            </a:r>
          </a:p>
          <a:p>
            <a:r>
              <a:rPr lang="en-US" sz="800">
                <a:solidFill>
                  <a:srgbClr val="82979A"/>
                </a:solidFill>
              </a:rPr>
              <a:t>Left: Prairie Moon Nursery, www.prairiemoon.com</a:t>
            </a:r>
          </a:p>
          <a:p>
            <a:r>
              <a:rPr lang="en-US" sz="800">
                <a:solidFill>
                  <a:srgbClr val="82979A"/>
                </a:solidFill>
              </a:rPr>
              <a:t>Right: Terry Spivey, USDA Forest Service, Bugwood.org</a:t>
            </a:r>
          </a:p>
        </p:txBody>
      </p:sp>
      <p:pic>
        <p:nvPicPr>
          <p:cNvPr id="35845" name="Picture 2" descr="Lobelia_siphilitica_Great_Blue_Lobelia-bumble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25702" r="3465" b="3465"/>
          <a:stretch>
            <a:fillRect/>
          </a:stretch>
        </p:blipFill>
        <p:spPr bwMode="auto">
          <a:xfrm>
            <a:off x="334963" y="838200"/>
            <a:ext cx="393223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http://www.insectimages.org/images/768x512/13754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t="2377" r="9035" b="52193"/>
          <a:stretch>
            <a:fillRect/>
          </a:stretch>
        </p:blipFill>
        <p:spPr bwMode="auto">
          <a:xfrm>
            <a:off x="334963" y="3687763"/>
            <a:ext cx="3932237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345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spd="slow" advTm="32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Additional tips for plant selection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Native or heirloom varieties are favorable.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Avoid “double flower” varieties of bedding plants; these do not have enough pollen and nectar to support pollinators.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Avoid dead-heading plants after blooming because some flowers (such as composites) actually contain many tiny pollen and nectar parts even after petals drop.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Be sure that purchased plants have not been treated with neonicotinoids; these chemicals move into nectar and harm pollinators.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endParaRPr lang="en-US" sz="2600" b="0" dirty="0"/>
          </a:p>
        </p:txBody>
      </p:sp>
      <p:pic>
        <p:nvPicPr>
          <p:cNvPr id="2" name="7382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 spd="slow" advTm="119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1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Early Season Bloomers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 Prairie Moon Nursery, www.prairiemoon.com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37894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49512" y="1807200"/>
            <a:chExt cx="3972225" cy="4439497"/>
          </a:xfrm>
        </p:grpSpPr>
        <p:grpSp>
          <p:nvGrpSpPr>
            <p:cNvPr id="37901" name="Group 25"/>
            <p:cNvGrpSpPr>
              <a:grpSpLocks/>
            </p:cNvGrpSpPr>
            <p:nvPr/>
          </p:nvGrpSpPr>
          <p:grpSpPr bwMode="auto">
            <a:xfrm>
              <a:off x="49512" y="1807200"/>
              <a:ext cx="3972225" cy="3679200"/>
              <a:chOff x="112095" y="1801104"/>
              <a:chExt cx="3972225" cy="3679200"/>
            </a:xfrm>
          </p:grpSpPr>
          <p:pic>
            <p:nvPicPr>
              <p:cNvPr id="30" name="Picture 29" descr="http://www.entomology.umn.edu/cues/pollinators/plantspics/images/PM-Amelanchier%20sanguinea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6" r="16875"/>
              <a:stretch/>
            </p:blipFill>
            <p:spPr bwMode="auto">
              <a:xfrm>
                <a:off x="426720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2095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37902" name="Rectangle 2"/>
            <p:cNvSpPr>
              <a:spLocks noChangeArrowheads="1"/>
            </p:cNvSpPr>
            <p:nvPr/>
          </p:nvSpPr>
          <p:spPr bwMode="auto">
            <a:xfrm>
              <a:off x="364138" y="5477256"/>
              <a:ext cx="365759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Serviceberry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Amelanchier</a:t>
              </a:r>
              <a:r>
                <a:rPr lang="en-US" sz="2200" b="1"/>
                <a:t> spp.)</a:t>
              </a:r>
              <a:endParaRPr lang="en-US" sz="2200" b="1"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37895" name="Group 36"/>
          <p:cNvGrpSpPr>
            <a:grpSpLocks/>
          </p:cNvGrpSpPr>
          <p:nvPr/>
        </p:nvGrpSpPr>
        <p:grpSpPr bwMode="auto">
          <a:xfrm>
            <a:off x="4675188" y="1806575"/>
            <a:ext cx="3971925" cy="4440238"/>
            <a:chOff x="4638375" y="1807200"/>
            <a:chExt cx="3972225" cy="4439497"/>
          </a:xfrm>
        </p:grpSpPr>
        <p:sp>
          <p:nvSpPr>
            <p:cNvPr id="37897" name="Rectangle 14"/>
            <p:cNvSpPr>
              <a:spLocks noChangeArrowheads="1"/>
            </p:cNvSpPr>
            <p:nvPr/>
          </p:nvSpPr>
          <p:spPr bwMode="auto">
            <a:xfrm>
              <a:off x="495300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Pussy willow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Salix discolor</a:t>
              </a:r>
              <a:r>
                <a:rPr lang="en-US" sz="2200" b="1"/>
                <a:t>)</a:t>
              </a:r>
              <a:endParaRPr lang="en-US" sz="2200" b="1"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37898" name="Group 26"/>
            <p:cNvGrpSpPr>
              <a:grpSpLocks/>
            </p:cNvGrpSpPr>
            <p:nvPr/>
          </p:nvGrpSpPr>
          <p:grpSpPr bwMode="auto">
            <a:xfrm>
              <a:off x="4638375" y="1807200"/>
              <a:ext cx="3972225" cy="3679200"/>
              <a:chOff x="314886" y="1801104"/>
              <a:chExt cx="3972225" cy="3679200"/>
            </a:xfrm>
          </p:grpSpPr>
          <p:pic>
            <p:nvPicPr>
              <p:cNvPr id="31" name="Picture 30" descr="http://www.entomology.umn.edu/cues/pollinators/plantspics/images/PM-Salix-discolor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6" r="11876"/>
              <a:stretch/>
            </p:blipFill>
            <p:spPr bwMode="auto">
              <a:xfrm>
                <a:off x="62951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314886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pic>
        <p:nvPicPr>
          <p:cNvPr id="2" name="E392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spd="slow" advTm="11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15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Early Season Bloomers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57200" y="64008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Carolina lupine: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Siberian squill: Heike Löchel (fotografiert von Heike Löchel) [CC-BY-SA-2.0-de (http://creativecommons.org/licenses/by-sa/2.0/de/deed.en)], via Wikimedia Commons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38918" name="Group 31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114431" y="1801104"/>
            <a:chExt cx="3971512" cy="4439497"/>
          </a:xfrm>
        </p:grpSpPr>
        <p:grpSp>
          <p:nvGrpSpPr>
            <p:cNvPr id="38923" name="Group 25"/>
            <p:cNvGrpSpPr>
              <a:grpSpLocks/>
            </p:cNvGrpSpPr>
            <p:nvPr/>
          </p:nvGrpSpPr>
          <p:grpSpPr bwMode="auto">
            <a:xfrm>
              <a:off x="114431" y="1801104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50" r="16750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 prstMaterial="matte">
                  <a:bevelT w="38100" h="31750"/>
                  <a:contourClr>
                    <a:srgbClr val="62D89D"/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Eastern US Native	</a:t>
                </a:r>
              </a:p>
            </p:txBody>
          </p:sp>
        </p:grpSp>
        <p:sp>
          <p:nvSpPr>
            <p:cNvPr id="38924" name="Rectangle 2"/>
            <p:cNvSpPr>
              <a:spLocks noChangeArrowheads="1"/>
            </p:cNvSpPr>
            <p:nvPr/>
          </p:nvSpPr>
          <p:spPr bwMode="auto">
            <a:xfrm>
              <a:off x="428343" y="5471160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Carolina lupine 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Thermopsis villosa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38919" name="Group 33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4992623" y="1828800"/>
            <a:chExt cx="3657601" cy="4417897"/>
          </a:xfrm>
        </p:grpSpPr>
        <p:sp>
          <p:nvSpPr>
            <p:cNvPr id="38921" name="Rectangle 14"/>
            <p:cNvSpPr>
              <a:spLocks noChangeArrowheads="1"/>
            </p:cNvSpPr>
            <p:nvPr/>
          </p:nvSpPr>
          <p:spPr bwMode="auto">
            <a:xfrm>
              <a:off x="4992623" y="5477256"/>
              <a:ext cx="36576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Siberian squill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Scilla siberica</a:t>
              </a:r>
              <a:r>
                <a:rPr lang="en-US" sz="2200" b="1"/>
                <a:t>)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4" b="10184"/>
            <a:stretch/>
          </p:blipFill>
          <p:spPr bwMode="auto">
            <a:xfrm>
              <a:off x="4992624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E959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spd="slow" advTm="1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39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Early to Mid Season Bloomers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Wild rose: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Basswood: Paul Wray, Iowa State University, Bugwood.org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39942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51848" y="1807200"/>
            <a:chExt cx="3971512" cy="4439497"/>
          </a:xfrm>
        </p:grpSpPr>
        <p:grpSp>
          <p:nvGrpSpPr>
            <p:cNvPr id="39949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000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39950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Wild rose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Rosa</a:t>
              </a:r>
              <a:r>
                <a:rPr lang="en-US" sz="2200" b="1"/>
                <a:t> species)</a:t>
              </a:r>
            </a:p>
          </p:txBody>
        </p:sp>
      </p:grpSp>
      <p:grpSp>
        <p:nvGrpSpPr>
          <p:cNvPr id="39943" name="Group 36"/>
          <p:cNvGrpSpPr>
            <a:grpSpLocks/>
          </p:cNvGrpSpPr>
          <p:nvPr/>
        </p:nvGrpSpPr>
        <p:grpSpPr bwMode="auto">
          <a:xfrm>
            <a:off x="4675188" y="1806575"/>
            <a:ext cx="3975100" cy="4440238"/>
            <a:chOff x="4437920" y="1807200"/>
            <a:chExt cx="3974561" cy="4439497"/>
          </a:xfrm>
        </p:grpSpPr>
        <p:sp>
          <p:nvSpPr>
            <p:cNvPr id="39945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Basswood, linden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Tilia americana</a:t>
              </a:r>
              <a:r>
                <a:rPr lang="en-US" sz="2200" b="1"/>
                <a:t>)</a:t>
              </a:r>
            </a:p>
          </p:txBody>
        </p:sp>
        <p:grpSp>
          <p:nvGrpSpPr>
            <p:cNvPr id="39946" name="Group 26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2" r="15432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pic>
        <p:nvPicPr>
          <p:cNvPr id="2" name="FCB3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spd="slow" advTm="24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0963" name="Group 15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365760" y="1828800"/>
            <a:chExt cx="3657600" cy="44178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" b="19792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972" name="Rectangle 17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Catmint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Nepeta x faassenii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0964" name="Group 11"/>
          <p:cNvGrpSpPr>
            <a:grpSpLocks/>
          </p:cNvGrpSpPr>
          <p:nvPr/>
        </p:nvGrpSpPr>
        <p:grpSpPr bwMode="auto">
          <a:xfrm>
            <a:off x="457200" y="1828800"/>
            <a:ext cx="4187825" cy="4418013"/>
            <a:chOff x="4477512" y="1828800"/>
            <a:chExt cx="4187952" cy="4417897"/>
          </a:xfrm>
        </p:grpSpPr>
        <p:sp>
          <p:nvSpPr>
            <p:cNvPr id="40969" name="Rectangle 12"/>
            <p:cNvSpPr>
              <a:spLocks noChangeArrowheads="1"/>
            </p:cNvSpPr>
            <p:nvPr/>
          </p:nvSpPr>
          <p:spPr bwMode="auto">
            <a:xfrm>
              <a:off x="4477512" y="5477256"/>
              <a:ext cx="418795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Garden sage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Salvia nemorosa </a:t>
              </a:r>
              <a:r>
                <a:rPr lang="en-US" sz="2200" b="1"/>
                <a:t>'May Night')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3" b="12853"/>
            <a:stretch/>
          </p:blipFill>
          <p:spPr bwMode="auto">
            <a:xfrm>
              <a:off x="4742688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0965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Early to Mid-Season Bloomers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pic>
        <p:nvPicPr>
          <p:cNvPr id="2" name="B952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spd="slow" advTm="28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1987" name="Group 17"/>
          <p:cNvGrpSpPr>
            <a:grpSpLocks/>
          </p:cNvGrpSpPr>
          <p:nvPr/>
        </p:nvGrpSpPr>
        <p:grpSpPr bwMode="auto">
          <a:xfrm>
            <a:off x="4675188" y="1295400"/>
            <a:ext cx="3975100" cy="4951413"/>
            <a:chOff x="4675664" y="1295400"/>
            <a:chExt cx="3974560" cy="4951297"/>
          </a:xfrm>
        </p:grpSpPr>
        <p:grpSp>
          <p:nvGrpSpPr>
            <p:cNvPr id="41998" name="Group 18"/>
            <p:cNvGrpSpPr>
              <a:grpSpLocks/>
            </p:cNvGrpSpPr>
            <p:nvPr/>
          </p:nvGrpSpPr>
          <p:grpSpPr bwMode="auto">
            <a:xfrm>
              <a:off x="4675664" y="1807200"/>
              <a:ext cx="3974560" cy="4439497"/>
              <a:chOff x="4437920" y="1807200"/>
              <a:chExt cx="3974560" cy="4439497"/>
            </a:xfrm>
          </p:grpSpPr>
          <p:sp>
            <p:nvSpPr>
              <p:cNvPr id="42000" name="Rectangle 20"/>
              <p:cNvSpPr>
                <a:spLocks noChangeArrowheads="1"/>
              </p:cNvSpPr>
              <p:nvPr/>
            </p:nvSpPr>
            <p:spPr bwMode="auto">
              <a:xfrm>
                <a:off x="4754880" y="5477256"/>
                <a:ext cx="3657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200" b="1"/>
                  <a:t>Swamp milkweed (</a:t>
                </a:r>
                <a:r>
                  <a:rPr lang="en-US" sz="2200" b="1" i="1"/>
                  <a:t>Asclepias incarnata</a:t>
                </a:r>
                <a:r>
                  <a:rPr lang="en-US" sz="2200" b="1"/>
                  <a:t>)</a:t>
                </a:r>
              </a:p>
            </p:txBody>
          </p:sp>
          <p:grpSp>
            <p:nvGrpSpPr>
              <p:cNvPr id="42001" name="Group 22"/>
              <p:cNvGrpSpPr>
                <a:grpSpLocks/>
              </p:cNvGrpSpPr>
              <p:nvPr/>
            </p:nvGrpSpPr>
            <p:grpSpPr bwMode="auto">
              <a:xfrm>
                <a:off x="4437920" y="1807200"/>
                <a:ext cx="3974560" cy="3679200"/>
                <a:chOff x="114431" y="1801104"/>
                <a:chExt cx="3974560" cy="3679200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669" b="6331"/>
                <a:stretch/>
              </p:blipFill>
              <p:spPr bwMode="auto">
                <a:xfrm>
                  <a:off x="431391" y="1822704"/>
                  <a:ext cx="3657600" cy="3657600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9" name="Wave 28"/>
                <p:cNvSpPr/>
                <p:nvPr/>
              </p:nvSpPr>
              <p:spPr bwMode="auto">
                <a:xfrm rot="19642320">
                  <a:off x="114431" y="1801104"/>
                  <a:ext cx="1799772" cy="628638"/>
                </a:xfrm>
                <a:prstGeom prst="wave">
                  <a:avLst>
                    <a:gd name="adj1" fmla="val 10356"/>
                    <a:gd name="adj2" fmla="val 0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182880" tIns="182880" rIns="182880" bIns="182880" anchor="ctr">
                  <a:prstTxWarp prst="textWave1">
                    <a:avLst>
                      <a:gd name="adj1" fmla="val 20000"/>
                      <a:gd name="adj2" fmla="val 0"/>
                    </a:avLst>
                  </a:prstTxWarp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algn="ctr" defTabSz="45720" eaLnBrk="0" hangingPunct="0">
                    <a:tabLst>
                      <a:tab pos="45720" algn="l"/>
                    </a:tabLst>
                    <a:defRPr/>
                  </a:pPr>
                  <a:r>
                    <a:rPr lang="en-US" sz="1100" b="1" dirty="0">
                      <a:ln w="11430"/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NATIVE!	</a:t>
                  </a:r>
                </a:p>
              </p:txBody>
            </p:sp>
          </p:grpSp>
        </p:grpSp>
        <p:sp>
          <p:nvSpPr>
            <p:cNvPr id="20" name="Rectangle 19"/>
            <p:cNvSpPr/>
            <p:nvPr/>
          </p:nvSpPr>
          <p:spPr>
            <a:xfrm>
              <a:off x="6019800" y="1295400"/>
              <a:ext cx="381000" cy="615553"/>
            </a:xfrm>
            <a:prstGeom prst="rect">
              <a:avLst/>
            </a:prstGeom>
          </p:spPr>
          <p:txBody>
            <a:bodyPr lIns="0" tIns="0" rIns="0" bIns="0" anchor="ctr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cs typeface="+mn-cs"/>
                </a:rPr>
                <a:t>*</a:t>
              </a:r>
              <a:endPara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41988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Mid Season Bloomers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01613" y="6430963"/>
            <a:ext cx="41417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Purple prairie clover: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Swamp milkweed: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1991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51848" y="1807200"/>
            <a:chExt cx="3971512" cy="4439497"/>
          </a:xfrm>
        </p:grpSpPr>
        <p:grpSp>
          <p:nvGrpSpPr>
            <p:cNvPr id="41994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41" b="11759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41995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Purple prairie clover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Petalostemum candida</a:t>
              </a:r>
              <a:r>
                <a:rPr lang="en-US" sz="2200" b="1"/>
                <a:t>)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2400300" y="6430963"/>
            <a:ext cx="6743700" cy="276225"/>
          </a:xfrm>
          <a:prstGeom prst="rect">
            <a:avLst/>
          </a:prstGeom>
        </p:spPr>
        <p:txBody>
          <a:bodyPr lIns="0" rIns="0">
            <a:spAutoFit/>
          </a:bodyPr>
          <a:lstStyle/>
          <a:p>
            <a:pPr algn="r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  <a:cs typeface="+mn-cs"/>
              </a:rPr>
              <a:t>*Also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consider: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Common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milkweed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(</a:t>
            </a:r>
            <a:r>
              <a:rPr lang="en-US" sz="1200" b="1" i="1" dirty="0">
                <a:latin typeface="+mn-lt"/>
                <a:cs typeface="+mn-cs"/>
              </a:rPr>
              <a:t>A.</a:t>
            </a:r>
            <a:r>
              <a:rPr lang="en-US" sz="1050" b="1" i="1" dirty="0">
                <a:latin typeface="+mn-lt"/>
                <a:cs typeface="+mn-cs"/>
              </a:rPr>
              <a:t> </a:t>
            </a:r>
            <a:r>
              <a:rPr lang="en-US" sz="1200" b="1" i="1" dirty="0" err="1">
                <a:latin typeface="+mn-lt"/>
                <a:cs typeface="+mn-cs"/>
              </a:rPr>
              <a:t>syriaca</a:t>
            </a:r>
            <a:r>
              <a:rPr lang="en-US" sz="1200" b="1" dirty="0">
                <a:latin typeface="+mn-lt"/>
                <a:cs typeface="+mn-cs"/>
              </a:rPr>
              <a:t>)</a:t>
            </a:r>
            <a:r>
              <a:rPr lang="en-US" sz="1050" b="1" dirty="0">
                <a:latin typeface="+mn-lt"/>
                <a:cs typeface="+mn-cs"/>
              </a:rPr>
              <a:t>, </a:t>
            </a:r>
            <a:r>
              <a:rPr lang="en-US" sz="1200" b="1" dirty="0">
                <a:latin typeface="+mn-lt"/>
                <a:cs typeface="+mn-cs"/>
              </a:rPr>
              <a:t>butterfly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weed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(</a:t>
            </a:r>
            <a:r>
              <a:rPr lang="en-US" sz="1200" b="1" i="1" dirty="0">
                <a:latin typeface="+mn-lt"/>
                <a:cs typeface="+mn-cs"/>
              </a:rPr>
              <a:t>A.</a:t>
            </a:r>
            <a:r>
              <a:rPr lang="en-US" sz="1050" b="1" i="1" dirty="0">
                <a:latin typeface="+mn-lt"/>
                <a:cs typeface="+mn-cs"/>
              </a:rPr>
              <a:t> </a:t>
            </a:r>
            <a:r>
              <a:rPr lang="en-US" sz="1200" b="1" i="1" dirty="0" err="1">
                <a:latin typeface="+mn-lt"/>
                <a:cs typeface="+mn-cs"/>
              </a:rPr>
              <a:t>tuberosa</a:t>
            </a:r>
            <a:r>
              <a:rPr lang="en-US" sz="1200" b="1" dirty="0">
                <a:latin typeface="+mn-lt"/>
                <a:cs typeface="+mn-cs"/>
              </a:rPr>
              <a:t>)</a:t>
            </a:r>
          </a:p>
        </p:txBody>
      </p:sp>
      <p:pic>
        <p:nvPicPr>
          <p:cNvPr id="2" name="0F4A1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slow" advTm="33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3011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Mid Season Bloomers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Billard’s Spiraea: Alfred Osterloh, via Hortipedia Commons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Catnip: Theodore Webster, USDA Ag Research Service, Bugwood.org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3014" name="Group 35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365760" y="1828800"/>
            <a:chExt cx="3657600" cy="441789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5" r="18969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3020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Catnip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Nepeta cataria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3015" name="Group 11"/>
          <p:cNvGrpSpPr>
            <a:grpSpLocks/>
          </p:cNvGrpSpPr>
          <p:nvPr/>
        </p:nvGrpSpPr>
        <p:grpSpPr bwMode="auto">
          <a:xfrm>
            <a:off x="304800" y="1828800"/>
            <a:ext cx="4495800" cy="4418013"/>
            <a:chOff x="-51816" y="1828800"/>
            <a:chExt cx="4495800" cy="44178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6" b="21128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3018" name="Rectangle 13"/>
            <p:cNvSpPr>
              <a:spLocks noChangeArrowheads="1"/>
            </p:cNvSpPr>
            <p:nvPr/>
          </p:nvSpPr>
          <p:spPr bwMode="auto">
            <a:xfrm>
              <a:off x="-51816" y="5477256"/>
              <a:ext cx="4495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Billard's spiraea</a:t>
              </a:r>
            </a:p>
            <a:p>
              <a:pPr algn="ctr"/>
              <a:r>
                <a:rPr lang="en-US" sz="2200" b="1"/>
                <a:t>(</a:t>
              </a:r>
              <a:r>
                <a:rPr lang="en-US" sz="2200" b="1" i="1"/>
                <a:t>Spiraea x billardii </a:t>
              </a:r>
              <a:r>
                <a:rPr lang="en-US" sz="2200" b="1"/>
                <a:t>'Triumphans') </a:t>
              </a:r>
            </a:p>
          </p:txBody>
        </p:sp>
      </p:grpSp>
      <p:pic>
        <p:nvPicPr>
          <p:cNvPr id="2" name="70CE1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spd="slow" advTm="6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4035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51848" y="1807200"/>
            <a:chExt cx="3971512" cy="4439497"/>
          </a:xfrm>
        </p:grpSpPr>
        <p:grpSp>
          <p:nvGrpSpPr>
            <p:cNvPr id="44045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66" b="22034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44046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Anise hyssop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Agastache foeniculum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4036" name="Group 19"/>
          <p:cNvGrpSpPr>
            <a:grpSpLocks/>
          </p:cNvGrpSpPr>
          <p:nvPr/>
        </p:nvGrpSpPr>
        <p:grpSpPr bwMode="auto">
          <a:xfrm>
            <a:off x="4672013" y="1806575"/>
            <a:ext cx="3975100" cy="4440238"/>
            <a:chOff x="4437920" y="1807200"/>
            <a:chExt cx="3974560" cy="4439497"/>
          </a:xfrm>
        </p:grpSpPr>
        <p:sp>
          <p:nvSpPr>
            <p:cNvPr id="44041" name="Rectangle 20"/>
            <p:cNvSpPr>
              <a:spLocks noChangeArrowheads="1"/>
            </p:cNvSpPr>
            <p:nvPr/>
          </p:nvSpPr>
          <p:spPr bwMode="auto">
            <a:xfrm>
              <a:off x="475488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Wild bergamot </a:t>
              </a:r>
            </a:p>
            <a:p>
              <a:pPr algn="ctr"/>
              <a:r>
                <a:rPr lang="en-US" sz="2200" b="1"/>
                <a:t>(</a:t>
              </a:r>
              <a:r>
                <a:rPr lang="en-US" sz="2200" b="1" i="1"/>
                <a:t>Monarda fistulosa</a:t>
              </a:r>
              <a:r>
                <a:rPr lang="en-US" sz="2200" b="1"/>
                <a:t>)</a:t>
              </a:r>
            </a:p>
          </p:txBody>
        </p:sp>
        <p:grpSp>
          <p:nvGrpSpPr>
            <p:cNvPr id="44042" name="Group 22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6" b="14782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Wave 28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sp>
        <p:nvSpPr>
          <p:cNvPr id="44037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Mid to Late Season Bloomers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Anise hyssop: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Wild bergamot: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pic>
        <p:nvPicPr>
          <p:cNvPr id="2" name="01091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slow" advTm="18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Why should you care?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Bees and other pollinators allow 70% of flowering plants to reproduce.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More than 30% of our food comes from insect-pollinated plants.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Other animals also rely on fruit and seeds from these plants.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Pollinators are at risk due to habitat loss, pesticide use, and diseases.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dirty="0"/>
              <a:t>Providing plants that produce pollen and nectar is one way to help these beneficial insects.</a:t>
            </a:r>
          </a:p>
        </p:txBody>
      </p:sp>
      <p:pic>
        <p:nvPicPr>
          <p:cNvPr id="3" name="2E2240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spd="slow" advTm="207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5059" name="Group 36"/>
          <p:cNvGrpSpPr>
            <a:grpSpLocks/>
          </p:cNvGrpSpPr>
          <p:nvPr/>
        </p:nvGrpSpPr>
        <p:grpSpPr bwMode="auto">
          <a:xfrm>
            <a:off x="411163" y="1806575"/>
            <a:ext cx="3975100" cy="4440238"/>
            <a:chOff x="4437920" y="1807200"/>
            <a:chExt cx="3974561" cy="4439497"/>
          </a:xfrm>
        </p:grpSpPr>
        <p:sp>
          <p:nvSpPr>
            <p:cNvPr id="45067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 Sunflower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Helianthus </a:t>
              </a:r>
              <a:r>
                <a:rPr lang="en-US" sz="2200" b="1"/>
                <a:t>species)</a:t>
              </a:r>
            </a:p>
          </p:txBody>
        </p:sp>
        <p:grpSp>
          <p:nvGrpSpPr>
            <p:cNvPr id="45068" name="Group 26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39" r="3261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sp>
        <p:nvSpPr>
          <p:cNvPr id="45060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Mid to Late Season Bloomers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Sunflower: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Globethistle: Barbara Tokarska-Guzik, University of Silesia, Bugwood.org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5063" name="Group 35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365760" y="1828800"/>
            <a:chExt cx="3657600" cy="441789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9" t="4435" r="16978" b="6522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066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Globethistle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Echinops</a:t>
              </a:r>
              <a:r>
                <a:rPr lang="en-US" sz="2200" b="1"/>
                <a:t> species)</a:t>
              </a:r>
            </a:p>
          </p:txBody>
        </p:sp>
      </p:grpSp>
      <p:pic>
        <p:nvPicPr>
          <p:cNvPr id="2" name="841A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spd="slow" advTm="11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083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Late Season Bloomers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New England aster: North Creek Nurseries, www.northcreeknurseries.com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Goldenrod: Prairie Moon Nursery, www.prairiemoon.com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6086" name="Group 35"/>
          <p:cNvGrpSpPr>
            <a:grpSpLocks/>
          </p:cNvGrpSpPr>
          <p:nvPr/>
        </p:nvGrpSpPr>
        <p:grpSpPr bwMode="auto">
          <a:xfrm>
            <a:off x="201613" y="1806575"/>
            <a:ext cx="4687887" cy="4440238"/>
            <a:chOff x="-155448" y="1807200"/>
            <a:chExt cx="4687825" cy="4439497"/>
          </a:xfrm>
        </p:grpSpPr>
        <p:grpSp>
          <p:nvGrpSpPr>
            <p:cNvPr id="46093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1" b="3271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46094" name="Rectangle 2"/>
            <p:cNvSpPr>
              <a:spLocks noChangeArrowheads="1"/>
            </p:cNvSpPr>
            <p:nvPr/>
          </p:nvSpPr>
          <p:spPr bwMode="auto">
            <a:xfrm>
              <a:off x="-155448" y="5477256"/>
              <a:ext cx="468782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New England aster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Symphyotrichum novae-angliae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6087" name="Group 36"/>
          <p:cNvGrpSpPr>
            <a:grpSpLocks/>
          </p:cNvGrpSpPr>
          <p:nvPr/>
        </p:nvGrpSpPr>
        <p:grpSpPr bwMode="auto">
          <a:xfrm>
            <a:off x="4675188" y="1806575"/>
            <a:ext cx="3975100" cy="4440238"/>
            <a:chOff x="4437920" y="1807200"/>
            <a:chExt cx="3974561" cy="4439497"/>
          </a:xfrm>
        </p:grpSpPr>
        <p:sp>
          <p:nvSpPr>
            <p:cNvPr id="46089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Goldenrod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Solidago species</a:t>
              </a:r>
              <a:r>
                <a:rPr lang="en-US" sz="2200" b="1"/>
                <a:t>)</a:t>
              </a:r>
            </a:p>
          </p:txBody>
        </p:sp>
        <p:grpSp>
          <p:nvGrpSpPr>
            <p:cNvPr id="46090" name="Group 26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2" r="17187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pic>
        <p:nvPicPr>
          <p:cNvPr id="2" name="3165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spd="slow" advTm="31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107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/>
              <a:t>Late Season Bloomers</a:t>
            </a: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Korean angelica: Hardyplants at English Wikipedia (Own work) [Public domain], via Wikimedia Commons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Stonecrop: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7110" name="Group 35"/>
          <p:cNvGrpSpPr>
            <a:grpSpLocks/>
          </p:cNvGrpSpPr>
          <p:nvPr/>
        </p:nvGrpSpPr>
        <p:grpSpPr bwMode="auto">
          <a:xfrm>
            <a:off x="722313" y="1828800"/>
            <a:ext cx="3657600" cy="4418013"/>
            <a:chOff x="365760" y="1828800"/>
            <a:chExt cx="3657601" cy="441789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" t="2138" r="23128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16" name="Rectangle 2"/>
            <p:cNvSpPr>
              <a:spLocks noChangeArrowheads="1"/>
            </p:cNvSpPr>
            <p:nvPr/>
          </p:nvSpPr>
          <p:spPr bwMode="auto">
            <a:xfrm>
              <a:off x="36576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Korean angelica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Angelia gigas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7111" name="Group 36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4754880" y="1828800"/>
            <a:chExt cx="3657600" cy="4417897"/>
          </a:xfrm>
        </p:grpSpPr>
        <p:sp>
          <p:nvSpPr>
            <p:cNvPr id="47113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54177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Stonecrop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Sedum </a:t>
              </a:r>
              <a:r>
                <a:rPr lang="en-US" sz="2200" b="1"/>
                <a:t>species)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0"/>
            <a:stretch/>
          </p:blipFill>
          <p:spPr bwMode="auto">
            <a:xfrm>
              <a:off x="475488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8B9D1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slow" advTm="86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3"/>
          <p:cNvSpPr txBox="1">
            <a:spLocks/>
          </p:cNvSpPr>
          <p:nvPr/>
        </p:nvSpPr>
        <p:spPr bwMode="auto">
          <a:xfrm>
            <a:off x="201613" y="838200"/>
            <a:ext cx="8777287" cy="6019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err="1">
                <a:solidFill>
                  <a:schemeClr val="tx2"/>
                </a:solidFill>
              </a:rPr>
              <a:t>Xerces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Pollinator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Conservation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Seed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Store: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pre-mixed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blends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of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pollen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nectar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4"/>
              </a:rPr>
              <a:t>www.xerces.org/pollinator-seed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err="1">
                <a:solidFill>
                  <a:schemeClr val="tx2"/>
                </a:solidFill>
              </a:rPr>
              <a:t>Feder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Prairie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Seed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(Blue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Earth):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south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central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prairie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forbs 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grass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seeds.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5"/>
              </a:rPr>
              <a:t>www.federprairieseed.com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Landscape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Alternatives,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Inc.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(Shafer):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prairie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flowers,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grasses,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woodland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flowering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6"/>
              </a:rPr>
              <a:t>www.landscapealternatives.com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Minnesota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Native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Landscapes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(Otsego):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seed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mixes,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trees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shrubs.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7"/>
              </a:rPr>
              <a:t>www.mnnativelandscapes.com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Morning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Sky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Greenery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(Morris):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MN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Upper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Midwest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8"/>
              </a:rPr>
              <a:t>www.morningskygreenery.com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Natural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Shore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Technologies,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Inc.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(Maple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Plain):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moisture-loving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prairie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shore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wetland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stock.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9"/>
              </a:rPr>
              <a:t>www.naturalshore.com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Out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Back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Nursery,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Inc.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(Hastings):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MN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woodland,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floodplain,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savanna,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wetland,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shoreline,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prairie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species.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10"/>
              </a:rPr>
              <a:t>www.outbacknursery.com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Prairie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Moon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Nursery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(Winona):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Upper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Midwest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prairie,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savanna,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woodland,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wetland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seeds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11"/>
              </a:rPr>
              <a:t>www.prairiemoon.com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Prairie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Restorations,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Inc.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(Princeton):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MN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prairie,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savanna,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wetland,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woodland,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shoreline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seeds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12"/>
              </a:rPr>
              <a:t>www.prairieresto.com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Shooting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Star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Native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Seeds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(Spring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Grove):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Upper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Midwest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prairie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wetland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seed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seed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mixes.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13"/>
              </a:rPr>
              <a:t>www.shootingstarnativeseed.com</a:t>
            </a:r>
            <a:endParaRPr lang="en-US" sz="1400" b="1" kern="0" spc="-50" dirty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Spring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Lake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Restoration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Nurseries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(Prior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Lake):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/>
              <a:t>east-central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MN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northwest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WI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plants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and</a:t>
            </a:r>
            <a:r>
              <a:rPr lang="en-US" sz="1200" b="1" kern="0" spc="-50" dirty="0"/>
              <a:t> </a:t>
            </a:r>
            <a:r>
              <a:rPr lang="en-US" sz="1400" b="1" kern="0" spc="-50" dirty="0"/>
              <a:t>seeds.</a:t>
            </a:r>
            <a:r>
              <a:rPr lang="en-US" sz="1200" b="1" kern="0" spc="-50" dirty="0"/>
              <a:t> </a:t>
            </a:r>
            <a:r>
              <a:rPr lang="en-US" sz="1400" b="1" kern="0" spc="-50" dirty="0">
                <a:hlinkClick r:id="rId14"/>
              </a:rPr>
              <a:t>www.restorationnurseries.com</a:t>
            </a:r>
            <a:br>
              <a:rPr lang="en-US" sz="1400" b="1" kern="0" spc="-50" dirty="0"/>
            </a:br>
            <a:endParaRPr lang="en-US" sz="1400" b="1" kern="0" spc="-50" dirty="0"/>
          </a:p>
          <a:p>
            <a:pPr marL="225425" indent="-225425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pc="-50" dirty="0">
                <a:solidFill>
                  <a:schemeClr val="tx2"/>
                </a:solidFill>
              </a:rPr>
              <a:t>For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a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complete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list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visit </a:t>
            </a:r>
            <a:r>
              <a:rPr lang="en-US" sz="1400" b="1" kern="0" spc="-50" dirty="0">
                <a:solidFill>
                  <a:schemeClr val="tx2"/>
                </a:solidFill>
                <a:hlinkClick r:id="rId15"/>
              </a:rPr>
              <a:t>www.entomology.umn.edu/cues/pollinators/plants.html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or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  <a:hlinkClick r:id="rId16"/>
              </a:rPr>
              <a:t>www.xerces.org/pollinators-great-lakes-region</a:t>
            </a:r>
            <a:r>
              <a:rPr lang="en-US" sz="1400" b="1" kern="0" spc="-50" dirty="0">
                <a:solidFill>
                  <a:schemeClr val="tx2"/>
                </a:solidFill>
              </a:rPr>
              <a:t> </a:t>
            </a:r>
            <a:endParaRPr lang="en-US" sz="1400" b="1" kern="0" spc="-50" dirty="0"/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kern="0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3200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i="1" kern="0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  <a:br>
              <a:rPr lang="en-US" sz="1600" i="1" kern="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600" kern="0" spc="-50" dirty="0">
                <a:solidFill>
                  <a:srgbClr val="29C979"/>
                </a:solidFill>
                <a:ea typeface="+mn-ea"/>
                <a:cs typeface="+mn-cs"/>
              </a:rPr>
              <a:t>Minnesota Nurseries with Native Plants (from </a:t>
            </a:r>
            <a:r>
              <a:rPr lang="en-US" sz="1600" kern="0" spc="-50" dirty="0" err="1">
                <a:solidFill>
                  <a:srgbClr val="29C979"/>
                </a:solidFill>
                <a:ea typeface="+mn-ea"/>
                <a:cs typeface="+mn-cs"/>
              </a:rPr>
              <a:t>Xerces</a:t>
            </a:r>
            <a:r>
              <a:rPr lang="en-US" sz="1600" kern="0" spc="-50" dirty="0">
                <a:solidFill>
                  <a:srgbClr val="29C979"/>
                </a:solidFill>
                <a:ea typeface="+mn-ea"/>
                <a:cs typeface="+mn-cs"/>
              </a:rPr>
              <a:t> Society)</a:t>
            </a:r>
          </a:p>
        </p:txBody>
      </p:sp>
      <p:pic>
        <p:nvPicPr>
          <p:cNvPr id="2" name="034F1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 spd="slow" advTm="76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2"/>
          <p:cNvSpPr txBox="1">
            <a:spLocks/>
          </p:cNvSpPr>
          <p:nvPr/>
        </p:nvSpPr>
        <p:spPr bwMode="auto">
          <a:xfrm>
            <a:off x="4724400" y="609600"/>
            <a:ext cx="335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kern="0" dirty="0"/>
              <a:t>  THE END</a:t>
            </a:r>
            <a:endParaRPr lang="en-US" kern="0" dirty="0"/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4724400" y="1828800"/>
            <a:ext cx="4267200" cy="3581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/>
              <a:t>CUES Pollinator Conservation Page: </a:t>
            </a:r>
            <a:r>
              <a:rPr lang="en-US" sz="1200" b="1" kern="0" dirty="0">
                <a:hlinkClick r:id="rId4"/>
              </a:rPr>
              <a:t>www.entomology.umn.edu/cues/pollinators</a:t>
            </a:r>
            <a:endParaRPr lang="en-US" sz="1200" b="1" kern="0" dirty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/>
              <a:t>Prairie Moon Nursery: </a:t>
            </a:r>
            <a:r>
              <a:rPr lang="en-US" sz="1200" b="1" kern="0" dirty="0">
                <a:hlinkClick r:id="rId5"/>
              </a:rPr>
              <a:t>www.prairiemoon.com</a:t>
            </a:r>
            <a:endParaRPr lang="en-US" sz="1200" b="1" kern="0" dirty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/>
              <a:t>University of Minnesota Bee Lab: </a:t>
            </a:r>
            <a:r>
              <a:rPr lang="en-US" sz="1200" b="1" kern="0" dirty="0">
                <a:hlinkClick r:id="rId6"/>
              </a:rPr>
              <a:t>www.beelab.umn.edu</a:t>
            </a:r>
            <a:endParaRPr lang="en-US" sz="1200" b="1" kern="0" dirty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/>
              <a:t>University of Minnesota Department of Entomology: </a:t>
            </a:r>
            <a:r>
              <a:rPr lang="en-US" sz="1200" b="1" kern="0" dirty="0">
                <a:hlinkClick r:id="rId7"/>
              </a:rPr>
              <a:t>www.entomology.umn.edu</a:t>
            </a:r>
            <a:r>
              <a:rPr lang="en-US" sz="1200" b="1" kern="0" dirty="0"/>
              <a:t> </a:t>
            </a:r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/>
              <a:t>University of Minnesota Extension Service: </a:t>
            </a:r>
            <a:r>
              <a:rPr lang="en-US" sz="1200" b="1" kern="0" dirty="0">
                <a:hlinkClick r:id="rId8"/>
              </a:rPr>
              <a:t>www.extension.umn.edu</a:t>
            </a:r>
            <a:endParaRPr lang="en-US" sz="1200" b="1" kern="0" dirty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/>
              <a:t>The </a:t>
            </a:r>
            <a:r>
              <a:rPr lang="en-US" sz="1600" b="1" kern="0" dirty="0" err="1"/>
              <a:t>Xerces</a:t>
            </a:r>
            <a:r>
              <a:rPr lang="en-US" sz="1600" b="1" kern="0" dirty="0"/>
              <a:t> Society for Invertebrate Conservation: </a:t>
            </a:r>
            <a:r>
              <a:rPr lang="en-US" sz="1200" b="1" kern="0" dirty="0">
                <a:hlinkClick r:id="rId9"/>
              </a:rPr>
              <a:t>www.xerces.org</a:t>
            </a:r>
            <a:endParaRPr lang="en-US" sz="1200" kern="0" dirty="0"/>
          </a:p>
        </p:txBody>
      </p:sp>
      <p:sp>
        <p:nvSpPr>
          <p:cNvPr id="49156" name="Rectangle 21"/>
          <p:cNvSpPr>
            <a:spLocks noChangeArrowheads="1"/>
          </p:cNvSpPr>
          <p:nvPr/>
        </p:nvSpPr>
        <p:spPr bwMode="auto">
          <a:xfrm>
            <a:off x="1752600" y="254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br>
              <a:rPr lang="en-US"/>
            </a:br>
            <a:endParaRPr lang="en-US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Photo: Prairie Moon Nursery, www.prairiemoon.com</a:t>
            </a:r>
          </a:p>
        </p:txBody>
      </p:sp>
      <p:pic>
        <p:nvPicPr>
          <p:cNvPr id="2" name="D9751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 spd="slow" advTm="1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Plant selection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Bees need to consume pollen and nectar in order to complete their life cycles.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A variety of plants blooming from April to September offers a consistent food supply.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Trees, shrubs, flowers, and ground covers can provide forage for bees.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Perennials and woody plants, especially native species, can produce flowers for years.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For best results, select plants hardy to your zone and to your soil and light conditions. A local nursery can assist in selection.</a:t>
            </a:r>
          </a:p>
        </p:txBody>
      </p:sp>
      <p:pic>
        <p:nvPicPr>
          <p:cNvPr id="4" name="026540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spd="slow" advTm="77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28675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</a:pPr>
            <a:r>
              <a:rPr lang="en-US">
                <a:solidFill>
                  <a:schemeClr val="tx2"/>
                </a:solidFill>
              </a:rPr>
              <a:t>Flower physiology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FontTx/>
              <a:buNone/>
            </a:pPr>
            <a:r>
              <a:rPr lang="en-US" sz="2600" b="0"/>
              <a:t>“Complete” or “perfect” flowers contain both male and female parts (like this </a:t>
            </a:r>
            <a:r>
              <a:rPr lang="en-US" sz="2600" b="0" i="1"/>
              <a:t>Ranunculus</a:t>
            </a:r>
            <a:r>
              <a:rPr lang="en-US" sz="2600" b="0"/>
              <a:t>).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</a:t>
            </a:r>
          </a:p>
          <a:p>
            <a:r>
              <a:rPr lang="en-US" sz="800">
                <a:solidFill>
                  <a:srgbClr val="82979A"/>
                </a:solidFill>
              </a:rPr>
              <a:t>Ranunculus_glaberrimus_(5384213151).jpg: Matt Lavin</a:t>
            </a:r>
          </a:p>
          <a:p>
            <a:r>
              <a:rPr lang="en-US" sz="800">
                <a:solidFill>
                  <a:srgbClr val="82979A"/>
                </a:solidFill>
              </a:rPr>
              <a:t>Derivative work: Peter coxhead [CC-BY-SA-2.0 (http://creativecommons.org/licenses/by-sa/2.0)], via Wikimedia Commons</a:t>
            </a:r>
          </a:p>
        </p:txBody>
      </p:sp>
      <p:pic>
        <p:nvPicPr>
          <p:cNvPr id="28677" name="Picture 4" descr="File:Ranunculus glaberrimus label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378075"/>
            <a:ext cx="7620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4240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spd="slow" advTm="72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343400" cy="5410200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Flower physiology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FontTx/>
              <a:buNone/>
              <a:defRPr/>
            </a:pPr>
            <a:r>
              <a:rPr lang="en-US" sz="2600" b="0" dirty="0"/>
              <a:t>Christmas </a:t>
            </a:r>
            <a:r>
              <a:rPr lang="en-US" sz="2600" b="0" dirty="0" err="1"/>
              <a:t>Lillium</a:t>
            </a:r>
            <a:endParaRPr lang="en-US" sz="2600" b="0" dirty="0"/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/>
              <a:t>Stigma: part of carpel (female)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/>
              <a:t>Style: part of carpel (female)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/>
              <a:t>Anthers: part of stamen (male)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/>
              <a:t>Filament: part of stamen (male)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/>
              <a:t>Sepal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JJ Harrison (jjharrison89@facebook.com) (Own work) [CC-BY-SA-3.0 (http://creativecommons.org/licenses/by-sa/3.0)], via Wikimedia Commons</a:t>
            </a:r>
          </a:p>
        </p:txBody>
      </p:sp>
      <p:pic>
        <p:nvPicPr>
          <p:cNvPr id="29701" name="Picture 2" descr="File:Lillium Stamen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4E40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spd="slow" advTm="84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572000" cy="5805488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Flower physiology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Monoecious plants have functional male and female parts on different flowers within the same plant (most maples, birch, pumpkin).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Dioecious plants have functional male and female parts on different plants (</a:t>
            </a:r>
            <a:r>
              <a:rPr lang="en-US" sz="2600" b="0" dirty="0" err="1"/>
              <a:t>boxelder</a:t>
            </a:r>
            <a:r>
              <a:rPr lang="en-US" sz="2600" b="0" dirty="0"/>
              <a:t>, holly, walnut).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FontTx/>
              <a:buNone/>
              <a:defRPr/>
            </a:pPr>
            <a:endParaRPr lang="en-US" sz="2000" b="0" dirty="0"/>
          </a:p>
          <a:p>
            <a:pPr marL="0" indent="0" eaLnBrk="1" hangingPunct="1">
              <a:spcBef>
                <a:spcPts val="1200"/>
              </a:spcBef>
              <a:buClr>
                <a:schemeClr val="tx2"/>
              </a:buClr>
              <a:buFontTx/>
              <a:buNone/>
              <a:defRPr/>
            </a:pPr>
            <a:r>
              <a:rPr lang="en-US" sz="2000" b="0" dirty="0"/>
              <a:t>Pictured: </a:t>
            </a:r>
            <a:r>
              <a:rPr lang="en-US" sz="2000" b="0" dirty="0" err="1"/>
              <a:t>boxelder</a:t>
            </a:r>
            <a:r>
              <a:rPr lang="en-US" sz="2000" b="0" dirty="0"/>
              <a:t> (</a:t>
            </a:r>
            <a:r>
              <a:rPr lang="en-US" sz="2000" b="0" i="1" dirty="0"/>
              <a:t>Acer </a:t>
            </a:r>
            <a:r>
              <a:rPr lang="en-US" sz="2000" b="0" i="1" dirty="0" err="1"/>
              <a:t>negundo</a:t>
            </a:r>
            <a:r>
              <a:rPr lang="en-US" sz="2000" b="0" dirty="0"/>
              <a:t>)</a:t>
            </a:r>
            <a:br>
              <a:rPr lang="en-US" sz="2000" b="0" dirty="0"/>
            </a:br>
            <a:r>
              <a:rPr lang="en-US" sz="2000" b="0" dirty="0"/>
              <a:t>Female (top) and male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57200" y="65532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Photos: Jan Samanek, State Phytosanitary Administration, Bugwood.org</a:t>
            </a:r>
          </a:p>
        </p:txBody>
      </p:sp>
      <p:pic>
        <p:nvPicPr>
          <p:cNvPr id="30725" name="Picture 2" descr="http://www.insectimages.org/images/768x512/5292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1013" r="11006" b="27805"/>
          <a:stretch>
            <a:fillRect/>
          </a:stretch>
        </p:blipFill>
        <p:spPr bwMode="auto">
          <a:xfrm>
            <a:off x="533400" y="692150"/>
            <a:ext cx="37306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 descr="http://www.insectimages.org/images/768x512/5292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5397" r="12177" b="19263"/>
          <a:stretch>
            <a:fillRect/>
          </a:stretch>
        </p:blipFill>
        <p:spPr bwMode="auto">
          <a:xfrm>
            <a:off x="533400" y="3721100"/>
            <a:ext cx="37338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B4240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spd="slow" advTm="36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Self (</a:t>
            </a:r>
            <a:r>
              <a:rPr lang="en-US" sz="2600" b="0" i="1" dirty="0"/>
              <a:t>Viola</a:t>
            </a:r>
            <a:r>
              <a:rPr lang="en-US" sz="2600" b="0" dirty="0"/>
              <a:t> spp.)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By wind (corn, maples to some extent, etc.)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By animals, mainly insects (most plants)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457200" y="65532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Joseph Berger, Bugwood.org</a:t>
            </a:r>
          </a:p>
        </p:txBody>
      </p:sp>
      <p:pic>
        <p:nvPicPr>
          <p:cNvPr id="7170" name="Picture 2" descr="http://www.insectimages.org/images/768x512/54758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19827" r="19186" b="6007"/>
          <a:stretch/>
        </p:blipFill>
        <p:spPr bwMode="auto">
          <a:xfrm>
            <a:off x="2590800" y="2922181"/>
            <a:ext cx="4800600" cy="31936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624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spd="slow" advTm="6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572000" cy="5410200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Bees and many other insects coevolved to feed on flower nectar.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Plants use nectar to lure pollinators.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Many pollinators have a proboscis that fits into the flower to drink the nectar.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457200" y="65532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David Cappaert, Michigan State University, Bugwood.org</a:t>
            </a:r>
          </a:p>
        </p:txBody>
      </p:sp>
      <p:pic>
        <p:nvPicPr>
          <p:cNvPr id="32773" name="Picture 2" descr="http://www.insectimages.org/images/768x512/2186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11073" b="5933"/>
          <a:stretch>
            <a:fillRect/>
          </a:stretch>
        </p:blipFill>
        <p:spPr bwMode="auto">
          <a:xfrm>
            <a:off x="228600" y="836613"/>
            <a:ext cx="41148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4" name="Straight Arrow Connector 2"/>
          <p:cNvCxnSpPr>
            <a:cxnSpLocks noChangeShapeType="1"/>
          </p:cNvCxnSpPr>
          <p:nvPr/>
        </p:nvCxnSpPr>
        <p:spPr bwMode="auto">
          <a:xfrm>
            <a:off x="674688" y="1174750"/>
            <a:ext cx="0" cy="501650"/>
          </a:xfrm>
          <a:prstGeom prst="straightConnector1">
            <a:avLst/>
          </a:prstGeom>
          <a:noFill/>
          <a:ln w="38100" algn="ctr">
            <a:solidFill>
              <a:srgbClr val="FBFBFB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75" name="Rectangle 14"/>
          <p:cNvSpPr>
            <a:spLocks noChangeArrowheads="1"/>
          </p:cNvSpPr>
          <p:nvPr/>
        </p:nvSpPr>
        <p:spPr bwMode="auto">
          <a:xfrm>
            <a:off x="228600" y="806450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BFBFB"/>
                </a:solidFill>
              </a:rPr>
              <a:t>proboscis</a:t>
            </a:r>
          </a:p>
        </p:txBody>
      </p:sp>
      <p:pic>
        <p:nvPicPr>
          <p:cNvPr id="2" name="D89D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ransition spd="slow" advTm="71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Pollen collects on hairs and scales of insects.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/>
              <a:t>Most bees also have specialized structures called </a:t>
            </a:r>
            <a:r>
              <a:rPr lang="en-US" sz="2600" b="0" dirty="0" err="1"/>
              <a:t>corbiculae</a:t>
            </a:r>
            <a:r>
              <a:rPr lang="en-US" sz="2600" b="0" dirty="0"/>
              <a:t> or </a:t>
            </a:r>
            <a:r>
              <a:rPr lang="en-US" sz="2600" b="0" dirty="0" err="1"/>
              <a:t>scopae</a:t>
            </a:r>
            <a:r>
              <a:rPr lang="en-US" sz="2600" b="0" dirty="0"/>
              <a:t> to collect pollen.</a:t>
            </a:r>
          </a:p>
        </p:txBody>
      </p:sp>
      <p:pic>
        <p:nvPicPr>
          <p:cNvPr id="33796" name="Picture 4" descr="http://www.insectimages.org/images/768x512/54433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/>
          <a:stretch>
            <a:fillRect/>
          </a:stretch>
        </p:blipFill>
        <p:spPr bwMode="auto">
          <a:xfrm>
            <a:off x="1752600" y="2881313"/>
            <a:ext cx="602615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6553200"/>
            <a:ext cx="502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Susan Ellis, Bugwood.org</a:t>
            </a:r>
          </a:p>
        </p:txBody>
      </p:sp>
      <p:cxnSp>
        <p:nvCxnSpPr>
          <p:cNvPr id="33798" name="Straight Arrow Connector 6"/>
          <p:cNvCxnSpPr>
            <a:cxnSpLocks noChangeShapeType="1"/>
          </p:cNvCxnSpPr>
          <p:nvPr/>
        </p:nvCxnSpPr>
        <p:spPr bwMode="auto">
          <a:xfrm flipH="1" flipV="1">
            <a:off x="5672138" y="5029200"/>
            <a:ext cx="804862" cy="381000"/>
          </a:xfrm>
          <a:prstGeom prst="straightConnector1">
            <a:avLst/>
          </a:prstGeom>
          <a:noFill/>
          <a:ln w="38100" algn="ctr">
            <a:solidFill>
              <a:srgbClr val="FBFBFB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6508750" y="5226050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BFBFB"/>
                </a:solidFill>
              </a:rPr>
              <a:t>corbicula</a:t>
            </a:r>
          </a:p>
        </p:txBody>
      </p:sp>
      <p:pic>
        <p:nvPicPr>
          <p:cNvPr id="2" name="81CC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 spd="slow" advTm="31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otanical extract design template">
  <a:themeElements>
    <a:clrScheme name="plant">
      <a:dk1>
        <a:srgbClr val="3F4C4E"/>
      </a:dk1>
      <a:lt1>
        <a:srgbClr val="FFFFFF"/>
      </a:lt1>
      <a:dk2>
        <a:srgbClr val="BB005D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6E8083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82979A"/>
        </a:dk1>
        <a:lt1>
          <a:srgbClr val="FFFFFF"/>
        </a:lt1>
        <a:dk2>
          <a:srgbClr val="FF5BAD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6E8083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otanical extract design template">
  <a:themeElements>
    <a:clrScheme name="plant">
      <a:dk1>
        <a:srgbClr val="3F4C4E"/>
      </a:dk1>
      <a:lt1>
        <a:srgbClr val="FFFFFF"/>
      </a:lt1>
      <a:dk2>
        <a:srgbClr val="BB005D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6E8083"/>
      </a:accent4>
      <a:accent5>
        <a:srgbClr val="ADCAFF"/>
      </a:accent5>
      <a:accent6>
        <a:srgbClr val="8AE7B9"/>
      </a:accent6>
      <a:hlink>
        <a:srgbClr val="0072E5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82979A"/>
        </a:dk1>
        <a:lt1>
          <a:srgbClr val="FFFFFF"/>
        </a:lt1>
        <a:dk2>
          <a:srgbClr val="FF5BAD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6E8083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2478</TotalTime>
  <Words>1759</Words>
  <Application>Microsoft Office PowerPoint</Application>
  <PresentationFormat>On-screen Show (4:3)</PresentationFormat>
  <Paragraphs>204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Impact</vt:lpstr>
      <vt:lpstr>1_Botanical extract design template</vt:lpstr>
      <vt:lpstr>2_Botanical extract design template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Early Season Bloomers</vt:lpstr>
      <vt:lpstr>Early Season Bloomers</vt:lpstr>
      <vt:lpstr>Early to Mid Season Bloomers</vt:lpstr>
      <vt:lpstr>Early to Mid-Season Bloomers</vt:lpstr>
      <vt:lpstr>Mid Season Bloomers</vt:lpstr>
      <vt:lpstr>Mid Season Bloomers</vt:lpstr>
      <vt:lpstr>Mid to Late Season Bloomers</vt:lpstr>
      <vt:lpstr>Mid to Late Season Bloomers</vt:lpstr>
      <vt:lpstr>Late Season Bloomers</vt:lpstr>
      <vt:lpstr>Late Season Bloomers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Vera A Krischik</dc:creator>
  <cp:lastModifiedBy>suzanneburkness@yahoo.com</cp:lastModifiedBy>
  <cp:revision>196</cp:revision>
  <dcterms:created xsi:type="dcterms:W3CDTF">2013-03-25T18:05:12Z</dcterms:created>
  <dcterms:modified xsi:type="dcterms:W3CDTF">2021-11-15T23:13:25Z</dcterms:modified>
</cp:coreProperties>
</file>